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7" r:id="rId49"/>
    <p:sldId id="308" r:id="rId50"/>
    <p:sldId id="311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09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04" r:id="rId76"/>
    <p:sldId id="305" r:id="rId77"/>
    <p:sldId id="334" r:id="rId78"/>
    <p:sldId id="335" r:id="rId79"/>
    <p:sldId id="336" r:id="rId80"/>
    <p:sldId id="33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C049-EBD9-43EB-A0D1-0D78CFD0178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1F806-6F04-4CE0-932B-029F9B446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3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To improve soundness, we should return documents (let them have non-zero scores) that refer to the same concept implied by the one-term query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483F0F8A-1378-4160-9BFC-0AC8D8A205FD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40642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Empherical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852A9CD0-F3BE-41CC-B2DD-7C00D43C8B4B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3435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AFCFB1A-654A-4FCE-91BD-EF0BC85357FF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Thus we have to take into account not only the frequency of a</a:t>
            </a:r>
          </a:p>
          <a:p>
            <a:r>
              <a:rPr lang="en-US" altLang="en-US"/>
              <a:t>term within a document, when determining the importance of the</a:t>
            </a:r>
          </a:p>
          <a:p>
            <a:r>
              <a:rPr lang="en-US" altLang="en-US"/>
              <a:t>term for characterizing the document, but also the disambiguating</a:t>
            </a:r>
          </a:p>
          <a:p>
            <a:r>
              <a:rPr lang="en-US" altLang="en-US"/>
              <a:t>power of the term with respect to the document collection as a</a:t>
            </a:r>
          </a:p>
          <a:p>
            <a:r>
              <a:rPr lang="en-US" altLang="en-US"/>
              <a:t>whole. For that purpose the inverse document frequency is</a:t>
            </a:r>
          </a:p>
          <a:p>
            <a:r>
              <a:rPr lang="en-US" altLang="en-US"/>
              <a:t>computed and included into the term weight.</a:t>
            </a:r>
          </a:p>
          <a:p>
            <a:r>
              <a:rPr lang="en-US" altLang="en-US"/>
              <a:t>We can see now from this weighting scheme that eliminating</a:t>
            </a:r>
          </a:p>
          <a:p>
            <a:r>
              <a:rPr lang="en-US" altLang="en-US"/>
              <a:t>stop words is actually an optimization of computing similarity</a:t>
            </a:r>
          </a:p>
          <a:p>
            <a:r>
              <a:rPr lang="en-US" altLang="en-US"/>
              <a:t>measures in vector space retrieval. Since stop words normally</a:t>
            </a:r>
          </a:p>
          <a:p>
            <a:r>
              <a:rPr lang="en-US" altLang="en-US"/>
              <a:t>occur in every document of a collection, their term weights will</a:t>
            </a:r>
          </a:p>
          <a:p>
            <a:r>
              <a:rPr lang="en-US" altLang="en-US"/>
              <a:t>normally be 0 and thus the terms do not play a role in retrieval.</a:t>
            </a:r>
          </a:p>
          <a:p>
            <a:r>
              <a:rPr lang="en-US" altLang="en-US"/>
              <a:t>Thus it is of advantage to exclude them already from the retrieval</a:t>
            </a:r>
          </a:p>
          <a:p>
            <a:r>
              <a:rPr lang="en-US" altLang="en-US"/>
              <a:t>process at the very beginning.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753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CF52F2-B4FA-4A57-B3D2-91E4AEE4797C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06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E5505F5-F3FA-48EA-B059-1D490BF886ED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4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Empherical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2900CBDC-D452-4490-AC49-256F392A58C6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9330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max (0, …) because the latter can go negative if (f &lt; df) in (log f/df). That is when (dft ~ N).</a:t>
            </a:r>
          </a:p>
          <a:p>
            <a:r>
              <a:rPr lang="en-US" altLang="en-US">
                <a:latin typeface="Arial" panose="020B0604020202020204" pitchFamily="34" charset="0"/>
              </a:rPr>
              <a:t>The base is immaterial because it only scales the numbers up/down without changing their relative order.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7EB5D436-20B5-4274-B687-6466AD593089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43314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DBC7224-C7C9-4A74-B034-D1A68316EA87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This is an example of a (simple) document collection.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131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4E0B8EB-1DBA-4310-825C-5CA96180705D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In text retrieval we represent the relationship between the index</a:t>
            </a:r>
          </a:p>
          <a:p>
            <a:r>
              <a:rPr lang="en-US" altLang="en-US"/>
              <a:t>terms and the documents in a term-document matrix. In this</a:t>
            </a:r>
          </a:p>
          <a:p>
            <a:r>
              <a:rPr lang="en-US" altLang="en-US"/>
              <a:t>example only a selected vocabulary is used for retrieval,</a:t>
            </a:r>
          </a:p>
          <a:p>
            <a:r>
              <a:rPr lang="en-US" altLang="en-US"/>
              <a:t>consisting of all index terms that occur in more than one</a:t>
            </a:r>
          </a:p>
          <a:p>
            <a:r>
              <a:rPr lang="en-US" altLang="en-US"/>
              <a:t>document and only weights 1 are assigned, if the term occurs in</a:t>
            </a:r>
          </a:p>
          <a:p>
            <a:r>
              <a:rPr lang="en-US" altLang="en-US"/>
              <a:t>the document.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814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77367A0-31BC-41F8-8D82-955662CF5776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231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5D0211E-FF50-430A-950F-523F484EA777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The distance measure for vectors has to satisfy the following</a:t>
            </a:r>
          </a:p>
          <a:p>
            <a:r>
              <a:rPr lang="en-US" altLang="en-US"/>
              <a:t>properties:</a:t>
            </a:r>
          </a:p>
          <a:p>
            <a:r>
              <a:rPr lang="en-US" altLang="en-US"/>
              <a:t>•If two vectors coincide completely their similarity should be</a:t>
            </a:r>
          </a:p>
          <a:p>
            <a:r>
              <a:rPr lang="en-US" altLang="en-US"/>
              <a:t>maximal, i.e. equal to 1.</a:t>
            </a:r>
          </a:p>
          <a:p>
            <a:r>
              <a:rPr lang="en-US" altLang="en-US"/>
              <a:t>•If two vectors have no keywords in common, i.e. if wherever the</a:t>
            </a:r>
          </a:p>
          <a:p>
            <a:r>
              <a:rPr lang="en-US" altLang="en-US"/>
              <a:t>query vector has positive weights the document vector has</a:t>
            </a:r>
          </a:p>
          <a:p>
            <a:r>
              <a:rPr lang="en-US" altLang="en-US"/>
              <a:t>weight 0, and vice versa – or in other words if the vectors are</a:t>
            </a:r>
          </a:p>
          <a:p>
            <a:r>
              <a:rPr lang="en-US" altLang="en-US"/>
              <a:t>orthogonal – the similarity should be minimal, i.e. equal to 0.</a:t>
            </a:r>
          </a:p>
          <a:p>
            <a:r>
              <a:rPr lang="en-US" altLang="en-US"/>
              <a:t>•in all other cases the similarity should be between 0 and 1.</a:t>
            </a:r>
          </a:p>
          <a:p>
            <a:r>
              <a:rPr lang="en-US" altLang="en-US"/>
              <a:t>The scalar product (which is equivalent to the cosine of the angle</a:t>
            </a:r>
          </a:p>
          <a:p>
            <a:r>
              <a:rPr lang="en-US" altLang="en-US"/>
              <a:t>of two vectors) has exactly these properties and is therefore</a:t>
            </a:r>
          </a:p>
          <a:p>
            <a:r>
              <a:rPr lang="en-US" altLang="en-US"/>
              <a:t>(normally) used as similarity measure for vector space retrieval.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7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JC(1) = 1/6             JC(2) = 1/5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B16D12DE-4340-4B59-97C6-F3FC5087A390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45293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6D07F65-984C-4A2D-A0D2-5BADE4F007CE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1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1B0437F-D2FA-4313-B8EF-4E7F90AAE0CB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933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cos 0 = 1, cos 90 = 0, cos 180 = -1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FEEB41D3-44DB-4170-B6DB-F0BCEF0FB31C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10373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log 115 = 2.06 (base 10)                       Wt. = (1 + 2.06)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0449531E-3A26-4EBB-847E-23EC3C8F7377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4589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All query terms equally weighted wrt collection – stop words not supressed </a:t>
            </a:r>
          </a:p>
          <a:p>
            <a:r>
              <a:rPr lang="en-US" altLang="en-US">
                <a:latin typeface="Arial" panose="020B0604020202020204" pitchFamily="34" charset="0"/>
              </a:rPr>
              <a:t>(unless we expect the users not to enter them, or additional stop word filters to remove them)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75504579-9A20-4B54-A8B7-89316DAB21AE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55863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Original slides have bugs here:</a:t>
            </a:r>
          </a:p>
          <a:p>
            <a:r>
              <a:rPr lang="en-US" altLang="en-US">
                <a:latin typeface="Arial" panose="020B0604020202020204" pitchFamily="34" charset="0"/>
              </a:rPr>
              <a:t>INSURANCE:  term weight  = (1 + log_10 2) = 1.3               idf = 3.0         wt = 1.3 *3 = 3.9</a:t>
            </a:r>
          </a:p>
          <a:p>
            <a:r>
              <a:rPr lang="en-US" altLang="en-US">
                <a:latin typeface="Arial" panose="020B0604020202020204" pitchFamily="34" charset="0"/>
              </a:rPr>
              <a:t>                    Normalization factor =  sqrt(1+1+1.3^2) = sqrt(3.69) = 1.92</a:t>
            </a:r>
          </a:p>
          <a:p>
            <a:r>
              <a:rPr lang="en-US" altLang="en-US">
                <a:latin typeface="Arial" panose="020B0604020202020204" pitchFamily="34" charset="0"/>
              </a:rPr>
              <a:t>What is N?</a:t>
            </a:r>
          </a:p>
          <a:p>
            <a:r>
              <a:rPr lang="en-US" altLang="en-US">
                <a:latin typeface="Arial" panose="020B0604020202020204" pitchFamily="34" charset="0"/>
              </a:rPr>
              <a:t>           log_10 (N/5000) = 2.3            N/5000 = 200          N = 10^6</a:t>
            </a:r>
          </a:p>
          <a:p>
            <a:r>
              <a:rPr lang="en-US" altLang="en-US">
                <a:latin typeface="Arial" panose="020B0604020202020204" pitchFamily="34" charset="0"/>
              </a:rPr>
              <a:t>           verification(car): log_10(10^6/10^4) = 2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FAFF1ACD-CA66-4A8A-9EA4-CEA4C1AE598D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97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V = vocabulary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52C68D65-52D9-49C7-89C5-C5A8494A5252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7687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JC: set-based measure : multiplicity and order of words abstracted (immaterial)</a:t>
            </a:r>
          </a:p>
          <a:p>
            <a:r>
              <a:rPr lang="en-US" altLang="en-US">
                <a:latin typeface="Arial" panose="020B0604020202020204" pitchFamily="34" charset="0"/>
              </a:rPr>
              <a:t>TF: casual occurrence vs emphasis (approximate in the face of co-references)</a:t>
            </a:r>
          </a:p>
          <a:p>
            <a:r>
              <a:rPr lang="en-US" altLang="en-US">
                <a:latin typeface="Arial" panose="020B0604020202020204" pitchFamily="34" charset="0"/>
              </a:rPr>
              <a:t>DF/CF: ignore stop words, selective weigh query terms based on their frequencies in the documents/collection</a:t>
            </a:r>
          </a:p>
          <a:p>
            <a:r>
              <a:rPr lang="en-US" altLang="en-US">
                <a:latin typeface="Arial" panose="020B0604020202020204" pitchFamily="34" charset="0"/>
              </a:rPr>
              <a:t>Instead of raw counts, we need relative proportions  (cf. within  - title vs abstract vs body)</a:t>
            </a:r>
          </a:p>
          <a:p>
            <a:r>
              <a:rPr lang="en-US" altLang="en-US">
                <a:latin typeface="Arial" panose="020B0604020202020204" pitchFamily="34" charset="0"/>
              </a:rPr>
              <a:t>Hack out formula that better reflects the semantics </a:t>
            </a:r>
            <a:r>
              <a:rPr lang="en-US" altLang="en-US"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AB2D321E-6BC5-40BA-A511-4217648AD58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745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EC90BB-8401-4C42-88E7-102A6F1B226E}" type="slidenum">
              <a:rPr lang="he-IL" altLang="en-US"/>
              <a:pPr/>
              <a:t>12</a:t>
            </a:fld>
            <a:endParaRPr lang="en-US" alt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>
              <a:solidFill>
                <a:srgbClr val="000099"/>
              </a:solidFill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397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Always co-references and document length interferes …</a:t>
            </a:r>
          </a:p>
          <a:p>
            <a:r>
              <a:rPr lang="en-US" altLang="en-US">
                <a:latin typeface="Arial" panose="020B0604020202020204" pitchFamily="34" charset="0"/>
              </a:rPr>
              <a:t>Qualita tive vs quantitative issues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EFCE2A7E-9EDF-4BB9-8B81-4AE852346FA4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156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6FF58EF-93F0-4DE8-B858-C31D87DF3A39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 obvious difference that can be made among terms is with</a:t>
            </a:r>
          </a:p>
          <a:p>
            <a:r>
              <a:rPr lang="en-US" altLang="en-US"/>
              <a:t>respect to their frequency of occurrence. Thus a weighting</a:t>
            </a:r>
          </a:p>
          <a:p>
            <a:r>
              <a:rPr lang="en-US" altLang="en-US"/>
              <a:t>scheme for document weights can be defined by considering the</a:t>
            </a:r>
          </a:p>
          <a:p>
            <a:r>
              <a:rPr lang="en-US" altLang="en-US"/>
              <a:t>(relative) frequency of terms within a document. The term</a:t>
            </a:r>
          </a:p>
          <a:p>
            <a:r>
              <a:rPr lang="en-US" altLang="en-US"/>
              <a:t>frequency is normalized with respect to the maximal frequency of</a:t>
            </a:r>
          </a:p>
          <a:p>
            <a:r>
              <a:rPr lang="en-US" altLang="en-US"/>
              <a:t>all terms occurring in a document.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15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C3E81AB-500A-492B-83B0-CB2B67C450A8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24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CE7818E-6474-4336-8F95-AE72F669FCFB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64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1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3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6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6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5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2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8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3C67-9E83-4787-B700-2007B3369827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DEE9F-BA1F-492E-8E2F-9CA5857C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0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ronxin/pdf/w2vexp.pdf" TargetMode="External"/><Relationship Id="rId2" Type="http://schemas.openxmlformats.org/officeDocument/2006/relationships/hyperlink" Target="http://deeplearning4j.org/word2vec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are-technologies.com/deep-learning-with-word2vec-and-gensi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ronxin/pdf/w2vexp.pdf" TargetMode="External"/><Relationship Id="rId2" Type="http://schemas.openxmlformats.org/officeDocument/2006/relationships/hyperlink" Target="http://cs224d.stanford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4qSgA66P-8" TargetMode="External"/><Relationship Id="rId4" Type="http://schemas.openxmlformats.org/officeDocument/2006/relationships/hyperlink" Target="http://rare-technologies.com/deep-learning-with-word2vec-and-gensi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CS5560 Knowledge Discovery and Management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sz="4000" dirty="0">
                <a:latin typeface="Georgia" panose="02040502050405020303" pitchFamily="18" charset="0"/>
              </a:rPr>
              <a:t>Lecture 4 Information Retrieval </a:t>
            </a:r>
            <a:br>
              <a:rPr lang="en-US" sz="4000" dirty="0">
                <a:latin typeface="Georgia" panose="02040502050405020303" pitchFamily="18" charset="0"/>
              </a:rPr>
            </a:br>
            <a:r>
              <a:rPr lang="en-US" sz="4000" dirty="0">
                <a:latin typeface="Georgia" panose="02040502050405020303" pitchFamily="18" charset="0"/>
              </a:rPr>
              <a:t>(TF-IDF,Word2Vec)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1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Issues with </a:t>
            </a:r>
            <a:r>
              <a:rPr lang="en-US" altLang="en-US" b="1" dirty="0" err="1">
                <a:latin typeface="Georgia" panose="02040502050405020303" pitchFamily="18" charset="0"/>
              </a:rPr>
              <a:t>Jaccard</a:t>
            </a:r>
            <a:r>
              <a:rPr lang="en-US" altLang="en-US" b="1" dirty="0">
                <a:latin typeface="Georgia" panose="02040502050405020303" pitchFamily="18" charset="0"/>
              </a:rPr>
              <a:t> for Scoring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It doesn’t consider </a:t>
            </a:r>
            <a:r>
              <a:rPr lang="en-US" altLang="en-US" u="sng" dirty="0">
                <a:latin typeface="Georgia" panose="02040502050405020303" pitchFamily="18" charset="0"/>
              </a:rPr>
              <a:t>term frequency</a:t>
            </a:r>
            <a:r>
              <a:rPr lang="en-US" altLang="en-US" dirty="0">
                <a:latin typeface="Georgia" panose="02040502050405020303" pitchFamily="18" charset="0"/>
              </a:rPr>
              <a:t> (how many times a term occurs in a document)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It doesn’t consider </a:t>
            </a:r>
            <a:r>
              <a:rPr lang="en-US" altLang="en-US" u="sng" dirty="0">
                <a:latin typeface="Georgia" panose="02040502050405020303" pitchFamily="18" charset="0"/>
              </a:rPr>
              <a:t>document/collection frequency</a:t>
            </a:r>
            <a:r>
              <a:rPr lang="en-US" altLang="en-US" dirty="0">
                <a:latin typeface="Georgia" panose="02040502050405020303" pitchFamily="18" charset="0"/>
              </a:rPr>
              <a:t> (rare terms in a collection are more informative than frequent terms)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We need a more sophisticated way of normalizing for length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. . . instead of |A ∩ B|/|A ∪ B| (</a:t>
            </a:r>
            <a:r>
              <a:rPr lang="en-US" altLang="en-US" dirty="0" err="1">
                <a:latin typeface="Georgia" panose="02040502050405020303" pitchFamily="18" charset="0"/>
              </a:rPr>
              <a:t>Jaccard</a:t>
            </a:r>
            <a:r>
              <a:rPr lang="en-US" altLang="en-US" dirty="0">
                <a:latin typeface="Georgia" panose="02040502050405020303" pitchFamily="18" charset="0"/>
              </a:rPr>
              <a:t>) for length normalization.</a:t>
            </a:r>
          </a:p>
        </p:txBody>
      </p:sp>
      <p:graphicFrame>
        <p:nvGraphicFramePr>
          <p:cNvPr id="12292" name="Object 2"/>
          <p:cNvGraphicFramePr>
            <a:graphicFrameLocks noChangeAspect="1"/>
          </p:cNvGraphicFramePr>
          <p:nvPr/>
        </p:nvGraphicFramePr>
        <p:xfrm>
          <a:off x="7315201" y="4724400"/>
          <a:ext cx="2555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4" imgW="1193800" imgH="254000" progId="Equation.3">
                  <p:embed/>
                </p:oleObj>
              </mc:Choice>
              <mc:Fallback>
                <p:oleObj name="Equation" r:id="rId4" imgW="1193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1" y="4724400"/>
                        <a:ext cx="25558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048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Term-Document Count Matrices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655" y="1865312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Consider the number of occurrences of a term in a document 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Each document is a count vector in </a:t>
            </a:r>
            <a:r>
              <a:rPr lang="en-US" altLang="en-US" dirty="0" err="1">
                <a:latin typeface="Georgia" panose="02040502050405020303" pitchFamily="18" charset="0"/>
                <a:ea typeface="Lucida Sans Unicode" panose="020B0602030504020204" pitchFamily="34" charset="0"/>
                <a:cs typeface="Lucida Sans Unicode" panose="020B0602030504020204" pitchFamily="34" charset="0"/>
              </a:rPr>
              <a:t>ℕ</a:t>
            </a:r>
            <a:r>
              <a:rPr lang="en-US" altLang="en-US" baseline="30000" dirty="0" err="1">
                <a:latin typeface="Georgia" panose="02040502050405020303" pitchFamily="18" charset="0"/>
              </a:rPr>
              <a:t>v</a:t>
            </a:r>
            <a:r>
              <a:rPr lang="en-US" altLang="en-US" dirty="0">
                <a:latin typeface="Georgia" panose="02040502050405020303" pitchFamily="18" charset="0"/>
              </a:rPr>
              <a:t>: a column below </a:t>
            </a:r>
          </a:p>
        </p:txBody>
      </p:sp>
      <p:graphicFrame>
        <p:nvGraphicFramePr>
          <p:cNvPr id="14340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3063762"/>
          <a:ext cx="8932863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Worksheet" r:id="rId3" imgW="9791700" imgH="2926080" progId="Excel.Sheet.8">
                  <p:embed/>
                </p:oleObj>
              </mc:Choice>
              <mc:Fallback>
                <p:oleObj name="Worksheet" r:id="rId3" imgW="9791700" imgH="29260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3063762"/>
                        <a:ext cx="8932863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Rectangle 4"/>
          <p:cNvSpPr>
            <a:spLocks noChangeArrowheads="1"/>
          </p:cNvSpPr>
          <p:nvPr/>
        </p:nvSpPr>
        <p:spPr bwMode="auto">
          <a:xfrm>
            <a:off x="4876800" y="3063694"/>
            <a:ext cx="1371599" cy="2667069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Rectangle 5"/>
          <p:cNvSpPr>
            <a:spLocks noChangeArrowheads="1"/>
          </p:cNvSpPr>
          <p:nvPr/>
        </p:nvSpPr>
        <p:spPr bwMode="auto">
          <a:xfrm>
            <a:off x="4347348" y="2360537"/>
            <a:ext cx="1722378" cy="272304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92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1" y="365125"/>
            <a:ext cx="11604812" cy="1325563"/>
          </a:xfrm>
        </p:spPr>
        <p:txBody>
          <a:bodyPr>
            <a:normAutofit/>
          </a:bodyPr>
          <a:lstStyle/>
          <a:p>
            <a:pPr algn="ctr" rtl="0"/>
            <a:r>
              <a:rPr lang="en-US" altLang="en-US" sz="3400" b="1" dirty="0">
                <a:latin typeface="Georgia" panose="02040502050405020303" pitchFamily="18" charset="0"/>
              </a:rPr>
              <a:t>Term Frequency-Inverse Document Frequency (TF-IDF)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altLang="en-US" dirty="0" err="1">
                <a:latin typeface="Georgia" panose="02040502050405020303" pitchFamily="18" charset="0"/>
              </a:rPr>
              <a:t>tf-idf</a:t>
            </a:r>
            <a:r>
              <a:rPr lang="en-US" altLang="en-US" dirty="0">
                <a:latin typeface="Georgia" panose="02040502050405020303" pitchFamily="18" charset="0"/>
              </a:rPr>
              <a:t> (Salton and McGill, 1983)</a:t>
            </a:r>
          </a:p>
          <a:p>
            <a:pPr algn="l" rtl="0"/>
            <a:r>
              <a:rPr lang="en-US" altLang="en-US" dirty="0">
                <a:latin typeface="Georgia" panose="02040502050405020303" pitchFamily="18" charset="0"/>
              </a:rPr>
              <a:t>The term frequency count is compared to an inverse document frequency count.</a:t>
            </a:r>
          </a:p>
          <a:p>
            <a:pPr algn="l" rtl="0"/>
            <a:r>
              <a:rPr lang="en-US" altLang="en-US" dirty="0">
                <a:latin typeface="Georgia" panose="02040502050405020303" pitchFamily="18" charset="0"/>
              </a:rPr>
              <a:t>Results in a </a:t>
            </a:r>
            <a:r>
              <a:rPr lang="en-US" altLang="en-US" dirty="0" err="1">
                <a:latin typeface="Georgia" panose="02040502050405020303" pitchFamily="18" charset="0"/>
              </a:rPr>
              <a:t>t</a:t>
            </a:r>
            <a:r>
              <a:rPr lang="en-US" altLang="en-US" sz="2000" dirty="0" err="1">
                <a:latin typeface="Georgia" panose="02040502050405020303" pitchFamily="18" charset="0"/>
              </a:rPr>
              <a:t>x</a:t>
            </a:r>
            <a:r>
              <a:rPr lang="en-US" altLang="en-US" dirty="0" err="1">
                <a:latin typeface="Georgia" panose="02040502050405020303" pitchFamily="18" charset="0"/>
              </a:rPr>
              <a:t>d</a:t>
            </a:r>
            <a:r>
              <a:rPr lang="en-US" altLang="en-US" dirty="0">
                <a:latin typeface="Georgia" panose="02040502050405020303" pitchFamily="18" charset="0"/>
              </a:rPr>
              <a:t> matrix – thus reducing the corpus to a fixed-length list</a:t>
            </a:r>
          </a:p>
          <a:p>
            <a:pPr algn="l" rtl="0"/>
            <a:r>
              <a:rPr lang="en-US" altLang="en-US" dirty="0">
                <a:latin typeface="Georgia" panose="02040502050405020303" pitchFamily="18" charset="0"/>
              </a:rPr>
              <a:t>Basic identification of sets of words that are discriminative for documents in the collection</a:t>
            </a:r>
          </a:p>
          <a:p>
            <a:pPr algn="l" rtl="0"/>
            <a:r>
              <a:rPr lang="en-US" altLang="en-US" dirty="0">
                <a:latin typeface="Georgia" panose="02040502050405020303" pitchFamily="18" charset="0"/>
              </a:rPr>
              <a:t>Used for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221587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TFIDF Vector (Document/Term)</a:t>
            </a:r>
          </a:p>
        </p:txBody>
      </p:sp>
      <p:pic>
        <p:nvPicPr>
          <p:cNvPr id="11266" name="Picture 2" descr="http://jcsites.juniata.edu/faculty/rhodes/ida/images/Figure_9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31" y="1821894"/>
            <a:ext cx="85153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2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Term Frequency </a:t>
            </a:r>
            <a:r>
              <a:rPr lang="en-US" altLang="en-US" b="1" i="1" dirty="0" err="1">
                <a:latin typeface="Georgia" panose="02040502050405020303" pitchFamily="18" charset="0"/>
              </a:rPr>
              <a:t>tf</a:t>
            </a:r>
            <a:endParaRPr lang="en-US" altLang="en-US" b="1" i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i="1" dirty="0">
                <a:latin typeface="Georgia" panose="02040502050405020303" pitchFamily="18" charset="0"/>
              </a:rPr>
              <a:t>term frequency tf</a:t>
            </a:r>
            <a:r>
              <a:rPr lang="en-US" i="1" baseline="-25000" dirty="0">
                <a:latin typeface="Georgia" panose="02040502050405020303" pitchFamily="18" charset="0"/>
              </a:rPr>
              <a:t>t,d</a:t>
            </a:r>
            <a:r>
              <a:rPr lang="en-US" dirty="0">
                <a:latin typeface="Georgia" panose="02040502050405020303" pitchFamily="18" charset="0"/>
              </a:rPr>
              <a:t> of term </a:t>
            </a:r>
            <a:r>
              <a:rPr lang="en-US" i="1" dirty="0">
                <a:latin typeface="Georgia" panose="02040502050405020303" pitchFamily="18" charset="0"/>
              </a:rPr>
              <a:t>t</a:t>
            </a:r>
            <a:r>
              <a:rPr lang="en-US" dirty="0">
                <a:latin typeface="Georgia" panose="02040502050405020303" pitchFamily="18" charset="0"/>
              </a:rPr>
              <a:t> in document </a:t>
            </a:r>
            <a:r>
              <a:rPr lang="en-US" i="1" dirty="0">
                <a:latin typeface="Georgia" panose="02040502050405020303" pitchFamily="18" charset="0"/>
              </a:rPr>
              <a:t>d</a:t>
            </a:r>
            <a:r>
              <a:rPr lang="en-US" dirty="0">
                <a:latin typeface="Georgia" panose="02040502050405020303" pitchFamily="18" charset="0"/>
              </a:rPr>
              <a:t> is defined as the number of times that </a:t>
            </a:r>
            <a:r>
              <a:rPr lang="en-US" i="1" dirty="0">
                <a:latin typeface="Georgia" panose="02040502050405020303" pitchFamily="18" charset="0"/>
              </a:rPr>
              <a:t>t </a:t>
            </a:r>
            <a:r>
              <a:rPr lang="en-US" dirty="0">
                <a:latin typeface="Georgia" panose="02040502050405020303" pitchFamily="18" charset="0"/>
              </a:rPr>
              <a:t>occurs in </a:t>
            </a:r>
            <a:r>
              <a:rPr lang="en-US" i="1" dirty="0">
                <a:latin typeface="Georgia" panose="02040502050405020303" pitchFamily="18" charset="0"/>
              </a:rPr>
              <a:t>d</a:t>
            </a:r>
            <a:r>
              <a:rPr lang="en-US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We want to use </a:t>
            </a:r>
            <a:r>
              <a:rPr lang="en-US" i="1" dirty="0" err="1">
                <a:latin typeface="Georgia" panose="02040502050405020303" pitchFamily="18" charset="0"/>
              </a:rPr>
              <a:t>tf</a:t>
            </a:r>
            <a:r>
              <a:rPr lang="en-US" dirty="0">
                <a:latin typeface="Georgia" panose="02040502050405020303" pitchFamily="18" charset="0"/>
              </a:rPr>
              <a:t> when computing query-document match scores. But how?</a:t>
            </a:r>
          </a:p>
          <a:p>
            <a:pPr eaLnBrk="1" hangingPunct="1">
              <a:defRPr/>
            </a:pPr>
            <a:r>
              <a:rPr lang="en-US" i="1" dirty="0">
                <a:latin typeface="Georgia" panose="02040502050405020303" pitchFamily="18" charset="0"/>
              </a:rPr>
              <a:t>Raw</a:t>
            </a:r>
            <a:r>
              <a:rPr lang="en-US" dirty="0">
                <a:latin typeface="Georgia" panose="02040502050405020303" pitchFamily="18" charset="0"/>
              </a:rPr>
              <a:t> term frequency is </a:t>
            </a:r>
            <a:r>
              <a:rPr lang="en-US" i="1" dirty="0">
                <a:latin typeface="Georgia" panose="02040502050405020303" pitchFamily="18" charset="0"/>
              </a:rPr>
              <a:t>not</a:t>
            </a:r>
            <a:r>
              <a:rPr lang="en-US" dirty="0">
                <a:latin typeface="Georgia" panose="02040502050405020303" pitchFamily="18" charset="0"/>
              </a:rPr>
              <a:t> what we want:</a:t>
            </a:r>
          </a:p>
          <a:p>
            <a:pPr lvl="2"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A document with 10 occurrences of the term may be more relevant than a document with one occurrence of the term.</a:t>
            </a:r>
          </a:p>
          <a:p>
            <a:pPr lvl="2"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But not 10 times more relevant.</a:t>
            </a:r>
          </a:p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Relevance does not increase proportionally with term frequency.</a:t>
            </a:r>
          </a:p>
        </p:txBody>
      </p:sp>
    </p:spTree>
    <p:extLst>
      <p:ext uri="{BB962C8B-B14F-4D97-AF65-F5344CB8AC3E}">
        <p14:creationId xmlns:p14="http://schemas.microsoft.com/office/powerpoint/2010/main" val="249260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4" y="557050"/>
            <a:ext cx="10318531" cy="605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3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b="1" dirty="0">
                <a:latin typeface="Georgia" panose="02040502050405020303" pitchFamily="18" charset="0"/>
                <a:ea typeface="Gulim" panose="020B0600000101010101" pitchFamily="34" charset="-127"/>
              </a:rPr>
              <a:t>Example: Term Frequency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Consider three documents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1: 	a b c a f o n l p o f t y x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2: 	a m o e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n </a:t>
            </a:r>
            <a:r>
              <a:rPr lang="en-US" altLang="en-US" dirty="0" err="1">
                <a:latin typeface="Georgia" panose="02040502050405020303" pitchFamily="18" charset="0"/>
              </a:rPr>
              <a:t>n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n</a:t>
            </a:r>
            <a:r>
              <a:rPr lang="en-US" altLang="en-US" dirty="0">
                <a:latin typeface="Georgia" panose="02040502050405020303" pitchFamily="18" charset="0"/>
              </a:rPr>
              <a:t> a n p l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3: 	r a e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f n l i f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x l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First, look at the maximum frequency achieved by any term in a given document.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	</a:t>
            </a:r>
            <a:r>
              <a:rPr lang="en-US" altLang="en-US" i="1" dirty="0">
                <a:latin typeface="Georgia" panose="02040502050405020303" pitchFamily="18" charset="0"/>
              </a:rPr>
              <a:t>m</a:t>
            </a:r>
            <a:r>
              <a:rPr lang="en-US" altLang="en-US" dirty="0">
                <a:latin typeface="Georgia" panose="02040502050405020303" pitchFamily="18" charset="0"/>
              </a:rPr>
              <a:t>_1 = 2	("a", "f"  and "o" are there twice)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	</a:t>
            </a:r>
            <a:r>
              <a:rPr lang="en-US" altLang="en-US" i="1" dirty="0">
                <a:latin typeface="Georgia" panose="02040502050405020303" pitchFamily="18" charset="0"/>
              </a:rPr>
              <a:t>m_</a:t>
            </a:r>
            <a:r>
              <a:rPr lang="en-US" altLang="en-US" dirty="0">
                <a:latin typeface="Georgia" panose="02040502050405020303" pitchFamily="18" charset="0"/>
              </a:rPr>
              <a:t>2 = 4	("n" is there four times)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	</a:t>
            </a:r>
            <a:r>
              <a:rPr lang="en-US" altLang="en-US" i="1" dirty="0">
                <a:latin typeface="Georgia" panose="02040502050405020303" pitchFamily="18" charset="0"/>
              </a:rPr>
              <a:t>m_</a:t>
            </a:r>
            <a:r>
              <a:rPr lang="en-US" altLang="en-US" dirty="0">
                <a:latin typeface="Georgia" panose="02040502050405020303" pitchFamily="18" charset="0"/>
              </a:rPr>
              <a:t>3 = 5</a:t>
            </a:r>
            <a:r>
              <a:rPr lang="en-US" altLang="en-US" i="1" dirty="0">
                <a:latin typeface="Georgia" panose="02040502050405020303" pitchFamily="18" charset="0"/>
              </a:rPr>
              <a:t> 	</a:t>
            </a:r>
            <a:r>
              <a:rPr lang="en-US" altLang="en-US" dirty="0">
                <a:latin typeface="Georgia" panose="02040502050405020303" pitchFamily="18" charset="0"/>
              </a:rPr>
              <a:t>("f" is there five times)</a:t>
            </a:r>
          </a:p>
        </p:txBody>
      </p:sp>
    </p:spTree>
    <p:extLst>
      <p:ext uri="{BB962C8B-B14F-4D97-AF65-F5344CB8AC3E}">
        <p14:creationId xmlns:p14="http://schemas.microsoft.com/office/powerpoint/2010/main" val="157861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A36A4DE-82D9-4ED4-9A45-A4AA166591FB}" type="datetime4">
              <a:rPr lang="en-US" altLang="en-US" sz="1200"/>
              <a:pPr eaLnBrk="1" hangingPunct="1"/>
              <a:t>September 18, 2018</a:t>
            </a:fld>
            <a:endParaRPr lang="en-US" altLang="en-US" sz="120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FF95A5E-6932-4D69-99D1-E8A96CAFFCB3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24582" name="Rectangle 3"/>
          <p:cNvSpPr>
            <a:spLocks noChangeArrowheads="1"/>
          </p:cNvSpPr>
          <p:nvPr/>
        </p:nvSpPr>
        <p:spPr bwMode="auto">
          <a:xfrm>
            <a:off x="961697" y="1524001"/>
            <a:ext cx="1012146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dirty="0">
                <a:latin typeface="Georgia" panose="02040502050405020303" pitchFamily="18" charset="0"/>
              </a:rPr>
              <a:t>Now look at some example of absolute term frequency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_a_1 = 2 	</a:t>
            </a: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_e_2 = 3 		</a:t>
            </a: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_x_3 = 1</a:t>
            </a: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dirty="0">
                <a:latin typeface="Georgia" panose="02040502050405020303" pitchFamily="18" charset="0"/>
              </a:rPr>
              <a:t>and some examples of relative term frequency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_a_1 = </a:t>
            </a: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_a_1 / </a:t>
            </a:r>
            <a:r>
              <a:rPr lang="en-US" altLang="en-US" i="1" dirty="0">
                <a:latin typeface="Georgia" panose="02040502050405020303" pitchFamily="18" charset="0"/>
              </a:rPr>
              <a:t>m</a:t>
            </a:r>
            <a:r>
              <a:rPr lang="en-US" altLang="en-US" dirty="0">
                <a:latin typeface="Georgia" panose="02040502050405020303" pitchFamily="18" charset="0"/>
              </a:rPr>
              <a:t>_1 = 2 / 2 = 1	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_e_2 = </a:t>
            </a: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_e_2 / </a:t>
            </a:r>
            <a:r>
              <a:rPr lang="en-US" altLang="en-US" i="1" dirty="0">
                <a:latin typeface="Georgia" panose="02040502050405020303" pitchFamily="18" charset="0"/>
              </a:rPr>
              <a:t>m</a:t>
            </a:r>
            <a:r>
              <a:rPr lang="en-US" altLang="en-US" dirty="0">
                <a:latin typeface="Georgia" panose="02040502050405020303" pitchFamily="18" charset="0"/>
              </a:rPr>
              <a:t>_2 = 3 / 4 = 0.75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_x_3 = </a:t>
            </a:r>
            <a:r>
              <a:rPr lang="en-US" altLang="en-US" i="1" dirty="0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_x_3 / </a:t>
            </a:r>
            <a:r>
              <a:rPr lang="en-US" altLang="en-US" i="1" dirty="0">
                <a:latin typeface="Georgia" panose="02040502050405020303" pitchFamily="18" charset="0"/>
              </a:rPr>
              <a:t>m</a:t>
            </a:r>
            <a:r>
              <a:rPr lang="en-US" altLang="en-US" dirty="0">
                <a:latin typeface="Georgia" panose="02040502050405020303" pitchFamily="18" charset="0"/>
              </a:rPr>
              <a:t>_3 = 1 / 5 = 0.2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b="1" dirty="0">
                <a:latin typeface="Georgia" panose="02040502050405020303" pitchFamily="18" charset="0"/>
                <a:ea typeface="Gulim" panose="020B0600000101010101" pitchFamily="34" charset="-127"/>
              </a:rPr>
              <a:t>Example: Term Frequency (2)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9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Log-frequency Weighting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12062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The log frequency weight of term t in d is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0 → 0, 1 → 1, 2 → 1.3, 10 → 2, 1000 → 4, etc.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Score for a document-query pair: sum over terms </a:t>
            </a:r>
            <a:r>
              <a:rPr lang="en-US" altLang="en-US" i="1" dirty="0">
                <a:latin typeface="Georgia" panose="02040502050405020303" pitchFamily="18" charset="0"/>
              </a:rPr>
              <a:t>t</a:t>
            </a:r>
            <a:r>
              <a:rPr lang="en-US" altLang="en-US" dirty="0">
                <a:latin typeface="Georgia" panose="02040502050405020303" pitchFamily="18" charset="0"/>
              </a:rPr>
              <a:t> in both </a:t>
            </a:r>
            <a:r>
              <a:rPr lang="en-US" altLang="en-US" i="1" dirty="0">
                <a:latin typeface="Georgia" panose="02040502050405020303" pitchFamily="18" charset="0"/>
              </a:rPr>
              <a:t>q</a:t>
            </a:r>
            <a:r>
              <a:rPr lang="en-US" altLang="en-US" dirty="0">
                <a:latin typeface="Georgia" panose="02040502050405020303" pitchFamily="18" charset="0"/>
              </a:rPr>
              <a:t> and </a:t>
            </a:r>
            <a:r>
              <a:rPr lang="en-US" altLang="en-US" i="1" dirty="0">
                <a:latin typeface="Georgia" panose="02040502050405020303" pitchFamily="18" charset="0"/>
              </a:rPr>
              <a:t>d</a:t>
            </a:r>
            <a:r>
              <a:rPr lang="en-US" altLang="en-US" dirty="0">
                <a:latin typeface="Georgia" panose="02040502050405020303" pitchFamily="18" charset="0"/>
              </a:rPr>
              <a:t>: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score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lvl="2" eaLnBrk="1" hangingPunct="1"/>
            <a:r>
              <a:rPr lang="en-US" altLang="en-US" sz="2200" dirty="0">
                <a:latin typeface="Georgia" panose="02040502050405020303" pitchFamily="18" charset="0"/>
              </a:rPr>
              <a:t>The score is 0 if none of the query terms is present in the document.</a:t>
            </a:r>
          </a:p>
        </p:txBody>
      </p:sp>
      <p:graphicFrame>
        <p:nvGraphicFramePr>
          <p:cNvPr id="17412" name="Object 2"/>
          <p:cNvGraphicFramePr>
            <a:graphicFrameLocks noChangeAspect="1"/>
          </p:cNvGraphicFramePr>
          <p:nvPr/>
        </p:nvGraphicFramePr>
        <p:xfrm>
          <a:off x="3886200" y="2209800"/>
          <a:ext cx="3657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4" imgW="2032000" imgH="457200" progId="Equation.3">
                  <p:embed/>
                </p:oleObj>
              </mc:Choice>
              <mc:Fallback>
                <p:oleObj name="Equation" r:id="rId4" imgW="2032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209800"/>
                        <a:ext cx="3657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3"/>
          <p:cNvGraphicFramePr>
            <a:graphicFrameLocks noChangeAspect="1"/>
          </p:cNvGraphicFramePr>
          <p:nvPr/>
        </p:nvGraphicFramePr>
        <p:xfrm>
          <a:off x="3505200" y="4529138"/>
          <a:ext cx="35385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6" imgW="1358900" imgH="279400" progId="Equation.3">
                  <p:embed/>
                </p:oleObj>
              </mc:Choice>
              <mc:Fallback>
                <p:oleObj name="Equation" r:id="rId6" imgW="13589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529138"/>
                        <a:ext cx="353853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85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1861"/>
            <a:ext cx="10515600" cy="44064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Rare terms are more informative than frequent terms</a:t>
            </a: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Recall stop words</a:t>
            </a:r>
          </a:p>
          <a:p>
            <a:pPr lvl="1" eaLnBrk="1" hangingPunct="1">
              <a:defRPr/>
            </a:pPr>
            <a:endParaRPr lang="en-US" sz="2800" dirty="0">
              <a:latin typeface="Georgia" panose="02040502050405020303" pitchFamily="18" charset="0"/>
            </a:endParaRP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Consider a term in the query that is rare in the collection (e.g., </a:t>
            </a:r>
            <a:r>
              <a:rPr lang="en-US" sz="2800" i="1" dirty="0" err="1">
                <a:latin typeface="Georgia" panose="02040502050405020303" pitchFamily="18" charset="0"/>
              </a:rPr>
              <a:t>arachnocentric</a:t>
            </a:r>
            <a:r>
              <a:rPr lang="en-US" sz="2800" dirty="0">
                <a:latin typeface="Georgia" panose="02040502050405020303" pitchFamily="18" charset="0"/>
              </a:rPr>
              <a:t>)</a:t>
            </a:r>
          </a:p>
          <a:p>
            <a:pPr marL="457200" lvl="1" indent="0" eaLnBrk="1" hangingPunct="1">
              <a:buNone/>
              <a:defRPr/>
            </a:pPr>
            <a:endParaRPr lang="en-US" sz="2800" dirty="0">
              <a:latin typeface="Georgia" panose="02040502050405020303" pitchFamily="18" charset="0"/>
            </a:endParaRP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A document containing this term is very likely to be relevant to the query </a:t>
            </a:r>
            <a:r>
              <a:rPr lang="en-US" sz="2800" i="1" dirty="0" err="1">
                <a:latin typeface="Georgia" panose="02040502050405020303" pitchFamily="18" charset="0"/>
              </a:rPr>
              <a:t>arachnocentric</a:t>
            </a:r>
            <a:endParaRPr lang="en-US" sz="2800" dirty="0">
              <a:latin typeface="Georgia" panose="02040502050405020303" pitchFamily="18" charset="0"/>
            </a:endParaRPr>
          </a:p>
          <a:p>
            <a:pPr lvl="2">
              <a:defRPr/>
            </a:pPr>
            <a:r>
              <a:rPr lang="en-US" sz="2800" dirty="0">
                <a:latin typeface="Georgia" panose="02040502050405020303" pitchFamily="18" charset="0"/>
              </a:rPr>
              <a:t>We want a higher weight for rare terms like </a:t>
            </a:r>
            <a:r>
              <a:rPr lang="en-US" sz="2800" i="1" dirty="0" err="1">
                <a:latin typeface="Georgia" panose="02040502050405020303" pitchFamily="18" charset="0"/>
              </a:rPr>
              <a:t>arachnocentric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097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097" y="-23098"/>
            <a:ext cx="10515600" cy="799546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020" y="1055076"/>
            <a:ext cx="89639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NLP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4014" y="1055076"/>
            <a:ext cx="1380506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TF-IDF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12405" y="1034442"/>
            <a:ext cx="1859805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Word2Vec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4960" y="3811435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Feature 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19482" y="2034661"/>
            <a:ext cx="18501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Relation</a:t>
            </a:r>
          </a:p>
          <a:p>
            <a:r>
              <a:rPr lang="en-US" sz="2800" dirty="0">
                <a:latin typeface="Georgia" panose="02040502050405020303" pitchFamily="18" charset="0"/>
              </a:rPr>
              <a:t>Extraction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9482" y="3094203"/>
            <a:ext cx="2191626" cy="95410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Name Entity</a:t>
            </a:r>
          </a:p>
          <a:p>
            <a:r>
              <a:rPr lang="en-US" sz="2800" dirty="0">
                <a:latin typeface="Georgia" panose="02040502050405020303" pitchFamily="18" charset="0"/>
              </a:rPr>
              <a:t>Extraction</a:t>
            </a:r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740419" y="1316686"/>
            <a:ext cx="923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 flipV="1">
            <a:off x="6044520" y="1296052"/>
            <a:ext cx="1667885" cy="20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0"/>
            <a:endCxn id="5" idx="0"/>
          </p:cNvCxnSpPr>
          <p:nvPr/>
        </p:nvCxnSpPr>
        <p:spPr>
          <a:xfrm rot="5400000" flipH="1" flipV="1">
            <a:off x="5956947" y="-1630285"/>
            <a:ext cx="20634" cy="5350088"/>
          </a:xfrm>
          <a:prstGeom prst="bentConnector3">
            <a:avLst>
              <a:gd name="adj1" fmla="val 12078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2"/>
          </p:cNvCxnSpPr>
          <p:nvPr/>
        </p:nvCxnSpPr>
        <p:spPr>
          <a:xfrm>
            <a:off x="3292220" y="1578296"/>
            <a:ext cx="322693" cy="456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6" idx="0"/>
          </p:cNvCxnSpPr>
          <p:nvPr/>
        </p:nvCxnSpPr>
        <p:spPr>
          <a:xfrm>
            <a:off x="5354267" y="1578296"/>
            <a:ext cx="1896424" cy="2233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6" idx="0"/>
          </p:cNvCxnSpPr>
          <p:nvPr/>
        </p:nvCxnSpPr>
        <p:spPr>
          <a:xfrm flipH="1">
            <a:off x="7250691" y="1557662"/>
            <a:ext cx="1391617" cy="2253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6" idx="0"/>
          </p:cNvCxnSpPr>
          <p:nvPr/>
        </p:nvCxnSpPr>
        <p:spPr>
          <a:xfrm>
            <a:off x="4811108" y="3571257"/>
            <a:ext cx="2439583" cy="240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6" idx="0"/>
          </p:cNvCxnSpPr>
          <p:nvPr/>
        </p:nvCxnSpPr>
        <p:spPr>
          <a:xfrm>
            <a:off x="4469668" y="2511715"/>
            <a:ext cx="2781023" cy="1299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7813" y="2275675"/>
            <a:ext cx="146226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Synonym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12710" y="1726449"/>
            <a:ext cx="172034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Significant </a:t>
            </a:r>
          </a:p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Terms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82470" y="2740465"/>
            <a:ext cx="147027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Relations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5238" y="3397660"/>
            <a:ext cx="9957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Name</a:t>
            </a:r>
          </a:p>
        </p:txBody>
      </p:sp>
      <p:sp>
        <p:nvSpPr>
          <p:cNvPr id="49" name="Folded Corner 48"/>
          <p:cNvSpPr/>
          <p:nvPr/>
        </p:nvSpPr>
        <p:spPr>
          <a:xfrm>
            <a:off x="1021776" y="708523"/>
            <a:ext cx="914400" cy="9144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50" name="Folded Corner 49"/>
          <p:cNvSpPr/>
          <p:nvPr/>
        </p:nvSpPr>
        <p:spPr>
          <a:xfrm>
            <a:off x="1174176" y="860923"/>
            <a:ext cx="914400" cy="9144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51" name="Folded Corner 50"/>
          <p:cNvSpPr/>
          <p:nvPr/>
        </p:nvSpPr>
        <p:spPr>
          <a:xfrm>
            <a:off x="1326576" y="1013323"/>
            <a:ext cx="914400" cy="9144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3641" y="4875610"/>
            <a:ext cx="172354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Ontology </a:t>
            </a:r>
          </a:p>
          <a:p>
            <a:r>
              <a:rPr lang="en-US" sz="2800" dirty="0">
                <a:latin typeface="Georgia" panose="02040502050405020303" pitchFamily="18" charset="0"/>
              </a:rPr>
              <a:t>Learning</a:t>
            </a:r>
          </a:p>
        </p:txBody>
      </p:sp>
      <p:cxnSp>
        <p:nvCxnSpPr>
          <p:cNvPr id="56" name="Straight Arrow Connector 55"/>
          <p:cNvCxnSpPr>
            <a:stCxn id="6" idx="2"/>
            <a:endCxn id="54" idx="0"/>
          </p:cNvCxnSpPr>
          <p:nvPr/>
        </p:nvCxnSpPr>
        <p:spPr>
          <a:xfrm flipH="1">
            <a:off x="7215416" y="4334655"/>
            <a:ext cx="35275" cy="540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136248" y="1688467"/>
            <a:ext cx="9108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LDA</a:t>
            </a:r>
          </a:p>
        </p:txBody>
      </p:sp>
      <p:cxnSp>
        <p:nvCxnSpPr>
          <p:cNvPr id="77" name="Straight Arrow Connector 76"/>
          <p:cNvCxnSpPr>
            <a:stCxn id="75" idx="2"/>
          </p:cNvCxnSpPr>
          <p:nvPr/>
        </p:nvCxnSpPr>
        <p:spPr>
          <a:xfrm flipH="1">
            <a:off x="7317814" y="2211687"/>
            <a:ext cx="2273848" cy="1599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456862" y="2714112"/>
            <a:ext cx="9476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Topic</a:t>
            </a:r>
          </a:p>
        </p:txBody>
      </p:sp>
      <p:cxnSp>
        <p:nvCxnSpPr>
          <p:cNvPr id="91" name="Straight Arrow Connector 90"/>
          <p:cNvCxnSpPr>
            <a:stCxn id="4" idx="3"/>
            <a:endCxn id="75" idx="1"/>
          </p:cNvCxnSpPr>
          <p:nvPr/>
        </p:nvCxnSpPr>
        <p:spPr>
          <a:xfrm>
            <a:off x="6044520" y="1316686"/>
            <a:ext cx="3091728" cy="63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3" idx="1"/>
          </p:cNvCxnSpPr>
          <p:nvPr/>
        </p:nvCxnSpPr>
        <p:spPr>
          <a:xfrm>
            <a:off x="2240976" y="1316686"/>
            <a:ext cx="6030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75" grpId="0" animBg="1"/>
      <p:bldP spid="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Document Frequency, </a:t>
            </a:r>
            <a:r>
              <a:rPr lang="en-US" altLang="en-US" sz="3200" b="1" dirty="0">
                <a:latin typeface="Georgia" panose="02040502050405020303" pitchFamily="18" charset="0"/>
              </a:rPr>
              <a:t>continued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38200" y="1789059"/>
            <a:ext cx="10531365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Consider a query term that is frequent in the collection (e.g., </a:t>
            </a:r>
            <a:r>
              <a:rPr lang="en-US" altLang="en-US" i="1" dirty="0">
                <a:latin typeface="Georgia" panose="02040502050405020303" pitchFamily="18" charset="0"/>
              </a:rPr>
              <a:t>high, increase, line</a:t>
            </a:r>
            <a:r>
              <a:rPr lang="en-US" altLang="en-US" dirty="0">
                <a:latin typeface="Georgia" panose="02040502050405020303" pitchFamily="18" charset="0"/>
              </a:rPr>
              <a:t>)</a:t>
            </a:r>
          </a:p>
          <a:p>
            <a:pPr lvl="1" eaLnBrk="1" hangingPunct="1"/>
            <a:r>
              <a:rPr lang="en-US" altLang="en-US" sz="2800" dirty="0">
                <a:latin typeface="Georgia" panose="02040502050405020303" pitchFamily="18" charset="0"/>
              </a:rPr>
              <a:t>A document containing such a term is more likely to be relevant than a document that doesn’t, </a:t>
            </a:r>
            <a:r>
              <a:rPr lang="en-US" altLang="en-US" sz="2800" i="1" dirty="0">
                <a:latin typeface="Georgia" panose="02040502050405020303" pitchFamily="18" charset="0"/>
              </a:rPr>
              <a:t>but it’s not a sure indicator of relevance.</a:t>
            </a:r>
          </a:p>
          <a:p>
            <a:pPr lvl="2"/>
            <a:r>
              <a:rPr lang="en-US" altLang="en-US" sz="2800" dirty="0">
                <a:latin typeface="Georgia" panose="02040502050405020303" pitchFamily="18" charset="0"/>
              </a:rPr>
              <a:t>For frequent terms, we want positive weights for words like </a:t>
            </a:r>
            <a:r>
              <a:rPr lang="en-US" altLang="en-US" sz="2800" i="1" dirty="0">
                <a:latin typeface="Georgia" panose="02040502050405020303" pitchFamily="18" charset="0"/>
              </a:rPr>
              <a:t>high, increase, and line</a:t>
            </a:r>
            <a:r>
              <a:rPr lang="en-US" altLang="en-US" sz="2800" dirty="0">
                <a:latin typeface="Georgia" panose="02040502050405020303" pitchFamily="18" charset="0"/>
              </a:rPr>
              <a:t>, but lower weights than for rare terms.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We will use </a:t>
            </a:r>
            <a:r>
              <a:rPr lang="en-US" altLang="en-US" u="sng" dirty="0">
                <a:latin typeface="Georgia" panose="02040502050405020303" pitchFamily="18" charset="0"/>
              </a:rPr>
              <a:t>document frequency</a:t>
            </a:r>
            <a:r>
              <a:rPr lang="en-US" altLang="en-US" dirty="0">
                <a:latin typeface="Georgia" panose="02040502050405020303" pitchFamily="18" charset="0"/>
              </a:rPr>
              <a:t> (</a:t>
            </a:r>
            <a:r>
              <a:rPr lang="en-US" altLang="en-US" dirty="0" err="1">
                <a:latin typeface="Georgia" panose="02040502050405020303" pitchFamily="18" charset="0"/>
              </a:rPr>
              <a:t>df</a:t>
            </a:r>
            <a:r>
              <a:rPr lang="en-US" altLang="en-US" dirty="0">
                <a:latin typeface="Georgia" panose="02040502050405020303" pitchFamily="18" charset="0"/>
              </a:rPr>
              <a:t>) to capture this in the score.</a:t>
            </a:r>
          </a:p>
          <a:p>
            <a:pPr eaLnBrk="1" hangingPunct="1"/>
            <a:r>
              <a:rPr lang="en-US" altLang="en-US" dirty="0" err="1">
                <a:solidFill>
                  <a:srgbClr val="C00000"/>
                </a:solidFill>
                <a:latin typeface="Georgia" panose="02040502050405020303" pitchFamily="18" charset="0"/>
              </a:rPr>
              <a:t>df</a:t>
            </a:r>
            <a:r>
              <a:rPr lang="en-US" altLang="en-US" dirty="0">
                <a:solidFill>
                  <a:srgbClr val="C00000"/>
                </a:solidFill>
                <a:latin typeface="Georgia" panose="02040502050405020303" pitchFamily="18" charset="0"/>
              </a:rPr>
              <a:t> (</a:t>
            </a:r>
            <a:r>
              <a:rPr lang="en-US" altLang="en-US" dirty="0">
                <a:solidFill>
                  <a:srgbClr val="C00000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olidFill>
                  <a:srgbClr val="C00000"/>
                </a:solidFill>
                <a:latin typeface="Georgia" panose="02040502050405020303" pitchFamily="18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Georgia" panose="02040502050405020303" pitchFamily="18" charset="0"/>
              </a:rPr>
              <a:t>) is the number of documents that contain the term</a:t>
            </a:r>
          </a:p>
        </p:txBody>
      </p:sp>
    </p:spTree>
    <p:extLst>
      <p:ext uri="{BB962C8B-B14F-4D97-AF65-F5344CB8AC3E}">
        <p14:creationId xmlns:p14="http://schemas.microsoft.com/office/powerpoint/2010/main" val="331853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59" y="249620"/>
            <a:ext cx="8327641" cy="595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34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21" y="664779"/>
            <a:ext cx="11240813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sz="3600" b="1" dirty="0">
                <a:latin typeface="Georgia" panose="02040502050405020303" pitchFamily="18" charset="0"/>
                <a:ea typeface="Gulim" panose="020B0600000101010101" pitchFamily="34" charset="-127"/>
              </a:rPr>
              <a:t>Example: I</a:t>
            </a:r>
            <a:r>
              <a:rPr lang="en-US" altLang="en-US" sz="3600" b="1" dirty="0">
                <a:latin typeface="Georgia" panose="02040502050405020303" pitchFamily="18" charset="0"/>
              </a:rPr>
              <a:t>nverse </a:t>
            </a:r>
            <a:r>
              <a:rPr lang="en-US" altLang="ko-KR" sz="3600" b="1" dirty="0">
                <a:latin typeface="Georgia" panose="02040502050405020303" pitchFamily="18" charset="0"/>
                <a:ea typeface="Gulim" panose="020B0600000101010101" pitchFamily="34" charset="-127"/>
              </a:rPr>
              <a:t>D</a:t>
            </a:r>
            <a:r>
              <a:rPr lang="en-US" altLang="en-US" sz="3600" b="1" dirty="0">
                <a:latin typeface="Georgia" panose="02040502050405020303" pitchFamily="18" charset="0"/>
              </a:rPr>
              <a:t>ocument </a:t>
            </a:r>
            <a:r>
              <a:rPr lang="en-US" altLang="ko-KR" sz="3600" b="1" dirty="0">
                <a:latin typeface="Georgia" panose="02040502050405020303" pitchFamily="18" charset="0"/>
                <a:ea typeface="Gulim" panose="020B0600000101010101" pitchFamily="34" charset="-127"/>
              </a:rPr>
              <a:t>F</a:t>
            </a:r>
            <a:r>
              <a:rPr lang="en-US" altLang="en-US" sz="3600" b="1" dirty="0">
                <a:latin typeface="Georgia" panose="02040502050405020303" pitchFamily="18" charset="0"/>
              </a:rPr>
              <a:t>requency</a:t>
            </a:r>
            <a:r>
              <a:rPr lang="en-US" altLang="ko-KR" sz="3600" b="1" dirty="0">
                <a:latin typeface="Georgia" panose="02040502050405020303" pitchFamily="18" charset="0"/>
                <a:ea typeface="Gulim" panose="020B0600000101010101" pitchFamily="34" charset="-127"/>
              </a:rPr>
              <a:t> (IDF)</a:t>
            </a:r>
            <a:endParaRPr lang="en-US" altLang="en-US" sz="3600" b="1" dirty="0">
              <a:latin typeface="Georgia" panose="02040502050405020303" pitchFamily="18" charset="0"/>
            </a:endParaRPr>
          </a:p>
        </p:txBody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Georgia" panose="02040502050405020303" pitchFamily="18" charset="0"/>
              </a:rPr>
              <a:t>Let </a:t>
            </a:r>
            <a:r>
              <a:rPr lang="en-US" altLang="en-US" i="1" dirty="0">
                <a:latin typeface="Georgia" panose="02040502050405020303" pitchFamily="18" charset="0"/>
              </a:rPr>
              <a:t>N </a:t>
            </a:r>
            <a:r>
              <a:rPr lang="en-US" altLang="en-US" dirty="0">
                <a:latin typeface="Georgia" panose="02040502050405020303" pitchFamily="18" charset="0"/>
              </a:rPr>
              <a:t>be the number of documents in the dat</a:t>
            </a:r>
            <a:r>
              <a:rPr lang="en-US" altLang="ko-KR" dirty="0">
                <a:latin typeface="Georgia" panose="02040502050405020303" pitchFamily="18" charset="0"/>
                <a:ea typeface="Gulim" panose="020B0600000101010101" pitchFamily="34" charset="-127"/>
              </a:rPr>
              <a:t>a</a:t>
            </a:r>
            <a:r>
              <a:rPr lang="en-US" altLang="en-US" dirty="0">
                <a:latin typeface="Georgia" panose="02040502050405020303" pitchFamily="18" charset="0"/>
              </a:rPr>
              <a:t>base. </a:t>
            </a:r>
            <a:r>
              <a:rPr lang="en-US" altLang="en-US" i="1" dirty="0">
                <a:latin typeface="Georgia" panose="02040502050405020303" pitchFamily="18" charset="0"/>
              </a:rPr>
              <a:t>N=</a:t>
            </a:r>
            <a:r>
              <a:rPr lang="en-US" altLang="en-US" dirty="0">
                <a:latin typeface="Georgia" panose="02040502050405020303" pitchFamily="18" charset="0"/>
              </a:rPr>
              <a:t>3 in our example. 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1: 	a b c a f o n l p o f t y x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2: 	a m o e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n </a:t>
            </a:r>
            <a:r>
              <a:rPr lang="en-US" altLang="en-US" dirty="0" err="1">
                <a:latin typeface="Georgia" panose="02040502050405020303" pitchFamily="18" charset="0"/>
              </a:rPr>
              <a:t>n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n</a:t>
            </a:r>
            <a:r>
              <a:rPr lang="en-US" altLang="en-US" dirty="0">
                <a:latin typeface="Georgia" panose="02040502050405020303" pitchFamily="18" charset="0"/>
              </a:rPr>
              <a:t> a n p l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3: 	r a e </a:t>
            </a:r>
            <a:r>
              <a:rPr lang="en-US" altLang="en-US" dirty="0" err="1">
                <a:latin typeface="Georgia" panose="02040502050405020303" pitchFamily="18" charset="0"/>
              </a:rPr>
              <a:t>e</a:t>
            </a:r>
            <a:r>
              <a:rPr lang="en-US" altLang="en-US" dirty="0">
                <a:latin typeface="Georgia" panose="02040502050405020303" pitchFamily="18" charset="0"/>
              </a:rPr>
              <a:t> f n l i f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</a:t>
            </a:r>
            <a:r>
              <a:rPr lang="en-US" altLang="en-US" dirty="0" err="1">
                <a:latin typeface="Georgia" panose="02040502050405020303" pitchFamily="18" charset="0"/>
              </a:rPr>
              <a:t>f</a:t>
            </a:r>
            <a:r>
              <a:rPr lang="en-US" altLang="en-US" dirty="0">
                <a:latin typeface="Georgia" panose="02040502050405020303" pitchFamily="18" charset="0"/>
              </a:rPr>
              <a:t> x l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Let </a:t>
            </a:r>
            <a:r>
              <a:rPr lang="en-US" altLang="en-US" i="1" dirty="0" err="1">
                <a:latin typeface="Georgia" panose="02040502050405020303" pitchFamily="18" charset="0"/>
              </a:rPr>
              <a:t>n_t</a:t>
            </a:r>
            <a:r>
              <a:rPr lang="en-US" altLang="en-US" dirty="0">
                <a:latin typeface="Georgia" panose="02040502050405020303" pitchFamily="18" charset="0"/>
              </a:rPr>
              <a:t> be the number of documents where the term </a:t>
            </a:r>
            <a:r>
              <a:rPr lang="en-US" altLang="en-US" i="1" dirty="0">
                <a:latin typeface="Georgia" panose="02040502050405020303" pitchFamily="18" charset="0"/>
              </a:rPr>
              <a:t>t</a:t>
            </a:r>
            <a:r>
              <a:rPr lang="en-US" altLang="en-US" dirty="0">
                <a:latin typeface="Georgia" panose="02040502050405020303" pitchFamily="18" charset="0"/>
              </a:rPr>
              <a:t> appears. In our example</a:t>
            </a:r>
          </a:p>
          <a:p>
            <a:pPr lvl="1" eaLnBrk="1" hangingPunct="1"/>
            <a:r>
              <a:rPr lang="en-US" altLang="en-US" sz="2800" i="1" dirty="0" err="1">
                <a:latin typeface="Georgia" panose="02040502050405020303" pitchFamily="18" charset="0"/>
              </a:rPr>
              <a:t>n</a:t>
            </a:r>
            <a:r>
              <a:rPr lang="en-US" altLang="en-US" sz="2800" dirty="0" err="1">
                <a:latin typeface="Georgia" panose="02040502050405020303" pitchFamily="18" charset="0"/>
              </a:rPr>
              <a:t>_a</a:t>
            </a:r>
            <a:r>
              <a:rPr lang="en-US" altLang="en-US" sz="2800" dirty="0">
                <a:latin typeface="Georgia" panose="02040502050405020303" pitchFamily="18" charset="0"/>
              </a:rPr>
              <a:t> = 3	</a:t>
            </a:r>
            <a:r>
              <a:rPr lang="en-US" altLang="en-US" sz="2800" i="1" dirty="0" err="1">
                <a:latin typeface="Georgia" panose="02040502050405020303" pitchFamily="18" charset="0"/>
              </a:rPr>
              <a:t>n_</a:t>
            </a:r>
            <a:r>
              <a:rPr lang="en-US" altLang="en-US" sz="2800" dirty="0" err="1">
                <a:latin typeface="Georgia" panose="02040502050405020303" pitchFamily="18" charset="0"/>
              </a:rPr>
              <a:t>e</a:t>
            </a:r>
            <a:r>
              <a:rPr lang="en-US" altLang="en-US" sz="2800" dirty="0">
                <a:latin typeface="Georgia" panose="02040502050405020303" pitchFamily="18" charset="0"/>
              </a:rPr>
              <a:t> = 2	</a:t>
            </a:r>
            <a:r>
              <a:rPr lang="en-US" altLang="en-US" sz="2800" i="1" dirty="0" err="1">
                <a:latin typeface="Georgia" panose="02040502050405020303" pitchFamily="18" charset="0"/>
              </a:rPr>
              <a:t>n_</a:t>
            </a:r>
            <a:r>
              <a:rPr lang="en-US" altLang="en-US" sz="2800" dirty="0" err="1">
                <a:latin typeface="Georgia" panose="02040502050405020303" pitchFamily="18" charset="0"/>
              </a:rPr>
              <a:t>x</a:t>
            </a:r>
            <a:r>
              <a:rPr lang="en-US" altLang="en-US" sz="2800" dirty="0">
                <a:latin typeface="Georgia" panose="02040502050405020303" pitchFamily="18" charset="0"/>
              </a:rPr>
              <a:t> = 2 </a:t>
            </a:r>
          </a:p>
          <a:p>
            <a:pPr eaLnBrk="1" hangingPunct="1"/>
            <a:r>
              <a:rPr lang="en-US" altLang="en-US" i="1" dirty="0">
                <a:latin typeface="Georgia" panose="02040502050405020303" pitchFamily="18" charset="0"/>
              </a:rPr>
              <a:t>N</a:t>
            </a:r>
            <a:r>
              <a:rPr lang="en-US" altLang="en-US" dirty="0">
                <a:latin typeface="Georgia" panose="02040502050405020303" pitchFamily="18" charset="0"/>
              </a:rPr>
              <a:t>/</a:t>
            </a:r>
            <a:r>
              <a:rPr lang="en-US" altLang="en-US" i="1" dirty="0" err="1">
                <a:latin typeface="Georgia" panose="02040502050405020303" pitchFamily="18" charset="0"/>
              </a:rPr>
              <a:t>n_t</a:t>
            </a:r>
            <a:r>
              <a:rPr lang="en-US" altLang="en-US" i="1" dirty="0">
                <a:latin typeface="Georgia" panose="02040502050405020303" pitchFamily="18" charset="0"/>
              </a:rPr>
              <a:t> </a:t>
            </a:r>
            <a:r>
              <a:rPr lang="en-US" altLang="en-US" dirty="0">
                <a:latin typeface="Georgia" panose="02040502050405020303" pitchFamily="18" charset="0"/>
              </a:rPr>
              <a:t>is an indication of inverse document frequency of a term. It is larger the less a term appears across documents in the database.  (e.g., ‘e’: log 3/2)</a:t>
            </a:r>
          </a:p>
        </p:txBody>
      </p:sp>
    </p:spTree>
    <p:extLst>
      <p:ext uri="{BB962C8B-B14F-4D97-AF65-F5344CB8AC3E}">
        <p14:creationId xmlns:p14="http://schemas.microsoft.com/office/powerpoint/2010/main" val="1619660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112A7FB-605E-4885-BCBA-D03B0D24A779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b="1" dirty="0">
                <a:latin typeface="Georgia" panose="02040502050405020303" pitchFamily="18" charset="0"/>
                <a:ea typeface="Gulim" panose="020B0600000101010101" pitchFamily="34" charset="-127"/>
              </a:rPr>
              <a:t>Example: TF &amp; IDF: Term Weight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Georgia" panose="02040502050405020303" pitchFamily="18" charset="0"/>
              </a:rPr>
              <a:t>The final formula for the weight combines the terms as follows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 dirty="0">
                <a:latin typeface="Georgia" panose="02040502050405020303" pitchFamily="18" charset="0"/>
              </a:rPr>
              <a:t>   </a:t>
            </a:r>
            <a:r>
              <a:rPr lang="en-US" altLang="en-US" i="1" dirty="0" err="1">
                <a:latin typeface="Georgia" panose="02040502050405020303" pitchFamily="18" charset="0"/>
              </a:rPr>
              <a:t>w_t_d</a:t>
            </a:r>
            <a:r>
              <a:rPr lang="en-US" altLang="en-US" i="1" dirty="0">
                <a:latin typeface="Georgia" panose="02040502050405020303" pitchFamily="18" charset="0"/>
              </a:rPr>
              <a:t> </a:t>
            </a:r>
            <a:r>
              <a:rPr lang="en-US" altLang="en-US" dirty="0">
                <a:latin typeface="Georgia" panose="02040502050405020303" pitchFamily="18" charset="0"/>
              </a:rPr>
              <a:t>= </a:t>
            </a:r>
            <a:r>
              <a:rPr lang="en-US" altLang="en-US" i="1" dirty="0" err="1">
                <a:latin typeface="Georgia" panose="02040502050405020303" pitchFamily="18" charset="0"/>
              </a:rPr>
              <a:t>f_t_d</a:t>
            </a:r>
            <a:r>
              <a:rPr lang="en-US" altLang="en-US" i="1" dirty="0">
                <a:latin typeface="Georgia" panose="02040502050405020303" pitchFamily="18" charset="0"/>
              </a:rPr>
              <a:t>  </a:t>
            </a:r>
            <a:r>
              <a:rPr lang="en-US" altLang="en-US" dirty="0">
                <a:latin typeface="Georgia" panose="02040502050405020303" pitchFamily="18" charset="0"/>
              </a:rPr>
              <a:t>* log( </a:t>
            </a:r>
            <a:r>
              <a:rPr lang="en-US" altLang="en-US" i="1" dirty="0">
                <a:latin typeface="Georgia" panose="02040502050405020303" pitchFamily="18" charset="0"/>
              </a:rPr>
              <a:t>N </a:t>
            </a:r>
            <a:r>
              <a:rPr lang="en-US" altLang="en-US" dirty="0">
                <a:latin typeface="Georgia" panose="02040502050405020303" pitchFamily="18" charset="0"/>
              </a:rPr>
              <a:t>/ </a:t>
            </a:r>
            <a:r>
              <a:rPr lang="en-US" altLang="en-US" i="1" dirty="0" err="1">
                <a:latin typeface="Georgia" panose="02040502050405020303" pitchFamily="18" charset="0"/>
              </a:rPr>
              <a:t>n_t</a:t>
            </a:r>
            <a:r>
              <a:rPr lang="en-US" altLang="en-US" i="1" dirty="0">
                <a:latin typeface="Georgia" panose="02040502050405020303" pitchFamily="18" charset="0"/>
              </a:rPr>
              <a:t> </a:t>
            </a:r>
            <a:r>
              <a:rPr lang="en-US" altLang="en-US" dirty="0">
                <a:latin typeface="Georgia" panose="02040502050405020303" pitchFamily="18" charset="0"/>
              </a:rPr>
              <a:t>)</a:t>
            </a:r>
            <a:endParaRPr lang="en-US" altLang="ko-KR" dirty="0">
              <a:latin typeface="Georgia" panose="02040502050405020303" pitchFamily="18" charset="0"/>
              <a:ea typeface="Gulim" panose="020B0600000101010101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latin typeface="Georgia" panose="02040502050405020303" pitchFamily="18" charset="0"/>
                <a:ea typeface="Gulim" panose="020B0600000101010101" pitchFamily="34" charset="-127"/>
              </a:rPr>
              <a:t>In 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our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N 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= 3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i="1" dirty="0" err="1">
                <a:latin typeface="Georgia" charset="0"/>
                <a:ea typeface="Georgia" charset="0"/>
                <a:cs typeface="Georgia" charset="0"/>
              </a:rPr>
              <a:t>n</a:t>
            </a:r>
            <a:r>
              <a:rPr lang="en-US" altLang="en-US" dirty="0" err="1">
                <a:latin typeface="Georgia" charset="0"/>
                <a:ea typeface="Georgia" charset="0"/>
                <a:cs typeface="Georgia" charset="0"/>
              </a:rPr>
              <a:t>_a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 = 3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i="1" dirty="0" err="1">
                <a:latin typeface="Georgia" charset="0"/>
                <a:ea typeface="Georgia" charset="0"/>
                <a:cs typeface="Georgia" charset="0"/>
              </a:rPr>
              <a:t>n_</a:t>
            </a:r>
            <a:r>
              <a:rPr lang="en-US" altLang="en-US" dirty="0" err="1"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 = 2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i="1" dirty="0" err="1">
                <a:latin typeface="Georgia" charset="0"/>
                <a:ea typeface="Georgia" charset="0"/>
                <a:cs typeface="Georgia" charset="0"/>
              </a:rPr>
              <a:t>n_</a:t>
            </a:r>
            <a:r>
              <a:rPr lang="en-US" altLang="en-US" dirty="0" err="1">
                <a:latin typeface="Georgia" charset="0"/>
                <a:ea typeface="Georgia" charset="0"/>
                <a:cs typeface="Georgia" charset="0"/>
              </a:rPr>
              <a:t>x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 = 2</a:t>
            </a:r>
            <a:endParaRPr lang="en-US" altLang="ko-KR" dirty="0">
              <a:latin typeface="Georgia" charset="0"/>
              <a:ea typeface="Georgia" charset="0"/>
              <a:cs typeface="Georgi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_a_1 = 1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_e_2 = 0.75</a:t>
            </a: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_x_3 = 0.2</a:t>
            </a:r>
            <a:endParaRPr lang="en-US" altLang="ko-KR" dirty="0"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Weight</a:t>
            </a:r>
            <a:endParaRPr lang="en-US" altLang="en-US" dirty="0">
              <a:latin typeface="Georgia" charset="0"/>
              <a:ea typeface="Georgia" charset="0"/>
              <a:cs typeface="Georgi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w_a_1 = 1* log(3/3) = log(1) = 0	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w_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e_2 = 0.75 * log(3/2)=0.75*0.176=0.132</a:t>
            </a:r>
          </a:p>
          <a:p>
            <a:pPr lvl="1"/>
            <a:r>
              <a:rPr lang="en-US" altLang="en-US" i="1" dirty="0">
                <a:latin typeface="Georgia" charset="0"/>
                <a:ea typeface="Georgia" charset="0"/>
                <a:cs typeface="Georgia" charset="0"/>
              </a:rPr>
              <a:t>w_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x_3 = 0.2   * log(3/2)=0.2*0.176 = </a:t>
            </a:r>
            <a:r>
              <a:rPr lang="nb-NO" dirty="0">
                <a:latin typeface="Georgia" charset="0"/>
                <a:ea typeface="Georgia" charset="0"/>
                <a:cs typeface="Georgia" charset="0"/>
              </a:rPr>
              <a:t>0.0352</a:t>
            </a:r>
            <a:endParaRPr lang="en-US" altLang="en-US" dirty="0">
              <a:latin typeface="Georgia" charset="0"/>
              <a:ea typeface="Georgia" charset="0"/>
              <a:cs typeface="Georgia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latin typeface="Georgia" charset="0"/>
                <a:ea typeface="Georgia" charset="0"/>
                <a:cs typeface="Georgia" charset="0"/>
              </a:rPr>
              <a:t>    </a:t>
            </a:r>
            <a:r>
              <a:rPr lang="en-US" altLang="en-US" dirty="0">
                <a:latin typeface="Georgia" charset="0"/>
                <a:ea typeface="Georgia" charset="0"/>
                <a:cs typeface="Georgia" charset="0"/>
              </a:rPr>
              <a:t>where log(3/2) = 0.176, approximately</a:t>
            </a:r>
          </a:p>
        </p:txBody>
      </p:sp>
    </p:spTree>
    <p:extLst>
      <p:ext uri="{BB962C8B-B14F-4D97-AF65-F5344CB8AC3E}">
        <p14:creationId xmlns:p14="http://schemas.microsoft.com/office/powerpoint/2010/main" val="217620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06662" y="3581400"/>
            <a:ext cx="1176776" cy="59646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idf</a:t>
            </a:r>
            <a:r>
              <a:rPr lang="en-US" altLang="en-US" b="1" dirty="0">
                <a:latin typeface="Georgia" panose="02040502050405020303" pitchFamily="18" charset="0"/>
              </a:rPr>
              <a:t> weight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df</a:t>
            </a:r>
            <a:r>
              <a:rPr lang="en-US" i="1" baseline="-25000" dirty="0">
                <a:latin typeface="Georgia" panose="02040502050405020303" pitchFamily="18" charset="0"/>
              </a:rPr>
              <a:t>t</a:t>
            </a:r>
            <a:r>
              <a:rPr lang="en-US" dirty="0">
                <a:latin typeface="Georgia" panose="02040502050405020303" pitchFamily="18" charset="0"/>
              </a:rPr>
              <a:t> is the </a:t>
            </a:r>
            <a:r>
              <a:rPr lang="en-US" u="sng" dirty="0">
                <a:latin typeface="Georgia" panose="02040502050405020303" pitchFamily="18" charset="0"/>
              </a:rPr>
              <a:t>document </a:t>
            </a:r>
            <a:r>
              <a:rPr lang="en-US" dirty="0">
                <a:latin typeface="Georgia" panose="02040502050405020303" pitchFamily="18" charset="0"/>
              </a:rPr>
              <a:t>frequency of </a:t>
            </a:r>
            <a:r>
              <a:rPr lang="en-US" i="1" dirty="0">
                <a:latin typeface="Georgia" panose="02040502050405020303" pitchFamily="18" charset="0"/>
              </a:rPr>
              <a:t>t</a:t>
            </a:r>
            <a:r>
              <a:rPr lang="en-US" dirty="0">
                <a:latin typeface="Georgia" panose="02040502050405020303" pitchFamily="18" charset="0"/>
              </a:rPr>
              <a:t>: the number of documents that contain </a:t>
            </a:r>
            <a:r>
              <a:rPr lang="en-US" i="1" dirty="0">
                <a:latin typeface="Georgia" panose="02040502050405020303" pitchFamily="18" charset="0"/>
              </a:rPr>
              <a:t>t</a:t>
            </a:r>
            <a:endParaRPr lang="en-US" dirty="0">
              <a:latin typeface="Georgia" panose="02040502050405020303" pitchFamily="18" charset="0"/>
            </a:endParaRPr>
          </a:p>
          <a:p>
            <a:pPr lvl="1" eaLnBrk="1" hangingPunct="1">
              <a:defRPr/>
            </a:pPr>
            <a:r>
              <a:rPr lang="en-US" sz="2800" dirty="0" err="1">
                <a:latin typeface="Georgia" panose="02040502050405020303" pitchFamily="18" charset="0"/>
              </a:rPr>
              <a:t>df</a:t>
            </a:r>
            <a:r>
              <a:rPr lang="en-US" sz="2800" dirty="0">
                <a:latin typeface="Georgia" panose="02040502050405020303" pitchFamily="18" charset="0"/>
              </a:rPr>
              <a:t> is a measure of the </a:t>
            </a:r>
            <a:r>
              <a:rPr lang="en-US" sz="2800" dirty="0" err="1">
                <a:latin typeface="Georgia" panose="02040502050405020303" pitchFamily="18" charset="0"/>
              </a:rPr>
              <a:t>informativeness</a:t>
            </a:r>
            <a:r>
              <a:rPr lang="en-US" sz="2800" dirty="0">
                <a:latin typeface="Georgia" panose="02040502050405020303" pitchFamily="18" charset="0"/>
              </a:rPr>
              <a:t> of </a:t>
            </a:r>
            <a:r>
              <a:rPr lang="en-US" sz="2800" i="1" dirty="0">
                <a:latin typeface="Georgia" panose="02040502050405020303" pitchFamily="18" charset="0"/>
              </a:rPr>
              <a:t>t</a:t>
            </a:r>
          </a:p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We define the </a:t>
            </a:r>
            <a:r>
              <a:rPr lang="en-US" dirty="0" err="1">
                <a:latin typeface="Georgia" panose="02040502050405020303" pitchFamily="18" charset="0"/>
              </a:rPr>
              <a:t>idf</a:t>
            </a:r>
            <a:r>
              <a:rPr lang="en-US" dirty="0">
                <a:latin typeface="Georgia" panose="02040502050405020303" pitchFamily="18" charset="0"/>
              </a:rPr>
              <a:t> (inverse document frequency) of </a:t>
            </a:r>
            <a:r>
              <a:rPr lang="en-US" i="1" dirty="0">
                <a:latin typeface="Georgia" panose="02040502050405020303" pitchFamily="18" charset="0"/>
              </a:rPr>
              <a:t>t</a:t>
            </a:r>
            <a:r>
              <a:rPr lang="en-US" dirty="0">
                <a:latin typeface="Georgia" panose="02040502050405020303" pitchFamily="18" charset="0"/>
              </a:rPr>
              <a:t> by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We use log </a:t>
            </a:r>
            <a:r>
              <a:rPr lang="en-US" sz="2800" i="1" dirty="0">
                <a:latin typeface="Georgia" panose="02040502050405020303" pitchFamily="18" charset="0"/>
              </a:rPr>
              <a:t>N</a:t>
            </a:r>
            <a:r>
              <a:rPr lang="en-US" sz="2800" dirty="0">
                <a:latin typeface="Georgia" panose="02040502050405020303" pitchFamily="18" charset="0"/>
              </a:rPr>
              <a:t>/df</a:t>
            </a:r>
            <a:r>
              <a:rPr lang="en-US" sz="2800" i="1" baseline="-25000" dirty="0">
                <a:latin typeface="Georgia" panose="02040502050405020303" pitchFamily="18" charset="0"/>
              </a:rPr>
              <a:t>t</a:t>
            </a:r>
            <a:r>
              <a:rPr lang="en-US" sz="2800" dirty="0">
                <a:latin typeface="Georgia" panose="02040502050405020303" pitchFamily="18" charset="0"/>
              </a:rPr>
              <a:t> instead of </a:t>
            </a:r>
            <a:r>
              <a:rPr lang="en-US" sz="2800" i="1" dirty="0">
                <a:latin typeface="Georgia" panose="02040502050405020303" pitchFamily="18" charset="0"/>
              </a:rPr>
              <a:t>N</a:t>
            </a:r>
            <a:r>
              <a:rPr lang="en-US" sz="2800" dirty="0">
                <a:latin typeface="Georgia" panose="02040502050405020303" pitchFamily="18" charset="0"/>
              </a:rPr>
              <a:t>/df</a:t>
            </a:r>
            <a:r>
              <a:rPr lang="en-US" sz="2800" i="1" baseline="-25000" dirty="0">
                <a:latin typeface="Georgia" panose="02040502050405020303" pitchFamily="18" charset="0"/>
              </a:rPr>
              <a:t>t</a:t>
            </a:r>
            <a:r>
              <a:rPr lang="en-US" sz="2800" dirty="0">
                <a:latin typeface="Georgia" panose="02040502050405020303" pitchFamily="18" charset="0"/>
              </a:rPr>
              <a:t> to “reduce” the effect of </a:t>
            </a:r>
            <a:r>
              <a:rPr lang="en-US" sz="2800" dirty="0" err="1">
                <a:latin typeface="Georgia" panose="02040502050405020303" pitchFamily="18" charset="0"/>
              </a:rPr>
              <a:t>idf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</p:txBody>
      </p:sp>
      <p:graphicFrame>
        <p:nvGraphicFramePr>
          <p:cNvPr id="20484" name="Object 2"/>
          <p:cNvGraphicFramePr>
            <a:graphicFrameLocks noChangeAspect="1"/>
          </p:cNvGraphicFramePr>
          <p:nvPr/>
        </p:nvGraphicFramePr>
        <p:xfrm>
          <a:off x="3867150" y="3581400"/>
          <a:ext cx="33162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4" imgW="1054100" imgH="228600" progId="Equation.3">
                  <p:embed/>
                </p:oleObj>
              </mc:Choice>
              <mc:Fallback>
                <p:oleObj name="Equation" r:id="rId4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3581400"/>
                        <a:ext cx="331628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2 4"/>
          <p:cNvSpPr>
            <a:spLocks/>
          </p:cNvSpPr>
          <p:nvPr/>
        </p:nvSpPr>
        <p:spPr bwMode="auto">
          <a:xfrm>
            <a:off x="2819401" y="5638801"/>
            <a:ext cx="7769225" cy="461963"/>
          </a:xfrm>
          <a:prstGeom prst="borderCallout2">
            <a:avLst>
              <a:gd name="adj1" fmla="val 49403"/>
              <a:gd name="adj2" fmla="val -28"/>
              <a:gd name="adj3" fmla="val -253219"/>
              <a:gd name="adj4" fmla="val 33232"/>
              <a:gd name="adj5" fmla="val -321356"/>
              <a:gd name="adj6" fmla="val 42366"/>
            </a:avLst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Will turn out that the base of the log is immaterial.</a:t>
            </a:r>
          </a:p>
        </p:txBody>
      </p:sp>
    </p:spTree>
    <p:extLst>
      <p:ext uri="{BB962C8B-B14F-4D97-AF65-F5344CB8AC3E}">
        <p14:creationId xmlns:p14="http://schemas.microsoft.com/office/powerpoint/2010/main" val="133212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idf</a:t>
            </a:r>
            <a:r>
              <a:rPr lang="en-US" altLang="en-US" b="1" dirty="0">
                <a:latin typeface="Georgia" panose="02040502050405020303" pitchFamily="18" charset="0"/>
              </a:rPr>
              <a:t> example, suppose </a:t>
            </a:r>
            <a:r>
              <a:rPr lang="en-US" altLang="en-US" b="1" i="1" dirty="0">
                <a:latin typeface="Georgia" panose="02040502050405020303" pitchFamily="18" charset="0"/>
              </a:rPr>
              <a:t>N </a:t>
            </a:r>
            <a:r>
              <a:rPr lang="en-US" altLang="en-US" b="1" dirty="0">
                <a:latin typeface="Georgia" panose="02040502050405020303" pitchFamily="18" charset="0"/>
              </a:rPr>
              <a:t>= 1 million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38300" y="2353469"/>
          <a:ext cx="8915400" cy="312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term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r>
                        <a:rPr lang="en-US" sz="1800" i="1" baseline="-25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r>
                        <a:rPr lang="en-US" sz="1800" i="1" baseline="-250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 err="1"/>
                        <a:t>calpurnia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 err="1"/>
                        <a:t>sunday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/>
                        <a:t>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sz="18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41" name="TextBox 4"/>
          <p:cNvSpPr txBox="1">
            <a:spLocks noChangeArrowheads="1"/>
          </p:cNvSpPr>
          <p:nvPr/>
        </p:nvSpPr>
        <p:spPr bwMode="auto">
          <a:xfrm>
            <a:off x="2120900" y="5562601"/>
            <a:ext cx="7197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There is one </a:t>
            </a:r>
            <a:r>
              <a:rPr lang="en-US" altLang="en-US" dirty="0" err="1">
                <a:latin typeface="Georgia" panose="02040502050405020303" pitchFamily="18" charset="0"/>
              </a:rPr>
              <a:t>idf</a:t>
            </a:r>
            <a:r>
              <a:rPr lang="en-US" altLang="en-US" dirty="0">
                <a:latin typeface="Georgia" panose="02040502050405020303" pitchFamily="18" charset="0"/>
              </a:rPr>
              <a:t> value for each term </a:t>
            </a:r>
            <a:r>
              <a:rPr lang="en-US" altLang="en-US" i="1" dirty="0">
                <a:latin typeface="Georgia" panose="02040502050405020303" pitchFamily="18" charset="0"/>
              </a:rPr>
              <a:t>t</a:t>
            </a:r>
            <a:r>
              <a:rPr lang="en-US" altLang="en-US" dirty="0">
                <a:latin typeface="Georgia" panose="02040502050405020303" pitchFamily="18" charset="0"/>
              </a:rPr>
              <a:t> in a collection.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4056336" y="1548167"/>
          <a:ext cx="2628243" cy="56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3" imgW="1054100" imgH="228600" progId="Equation.3">
                  <p:embed/>
                </p:oleObj>
              </mc:Choice>
              <mc:Fallback>
                <p:oleObj name="Equation" r:id="rId3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336" y="1548167"/>
                        <a:ext cx="2628243" cy="569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7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tf-idf</a:t>
            </a:r>
            <a:r>
              <a:rPr lang="en-US" altLang="en-US" b="1" dirty="0">
                <a:latin typeface="Georgia" panose="02040502050405020303" pitchFamily="18" charset="0"/>
              </a:rPr>
              <a:t> Weighting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838200" y="1662112"/>
            <a:ext cx="10515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The </a:t>
            </a:r>
            <a:r>
              <a:rPr lang="en-US" altLang="en-US" dirty="0" err="1">
                <a:latin typeface="Georgia" panose="02040502050405020303" pitchFamily="18" charset="0"/>
              </a:rPr>
              <a:t>tf-idf</a:t>
            </a:r>
            <a:r>
              <a:rPr lang="en-US" altLang="en-US" dirty="0">
                <a:latin typeface="Georgia" panose="02040502050405020303" pitchFamily="18" charset="0"/>
              </a:rPr>
              <a:t> weight of a term is the product of its </a:t>
            </a:r>
            <a:r>
              <a:rPr lang="en-US" altLang="en-US" dirty="0" err="1">
                <a:latin typeface="Georgia" panose="02040502050405020303" pitchFamily="18" charset="0"/>
              </a:rPr>
              <a:t>tf</a:t>
            </a:r>
            <a:r>
              <a:rPr lang="en-US" altLang="en-US" dirty="0">
                <a:latin typeface="Georgia" panose="02040502050405020303" pitchFamily="18" charset="0"/>
              </a:rPr>
              <a:t> weight and its </a:t>
            </a:r>
            <a:r>
              <a:rPr lang="en-US" altLang="en-US" dirty="0" err="1">
                <a:latin typeface="Georgia" panose="02040502050405020303" pitchFamily="18" charset="0"/>
              </a:rPr>
              <a:t>idf</a:t>
            </a:r>
            <a:r>
              <a:rPr lang="en-US" altLang="en-US" dirty="0">
                <a:latin typeface="Georgia" panose="02040502050405020303" pitchFamily="18" charset="0"/>
              </a:rPr>
              <a:t> weight.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Best known weighting scheme </a:t>
            </a:r>
            <a:r>
              <a:rPr lang="en-US" altLang="en-US" dirty="0">
                <a:solidFill>
                  <a:srgbClr val="FF0000"/>
                </a:solidFill>
                <a:latin typeface="Georgia" panose="02040502050405020303" pitchFamily="18" charset="0"/>
              </a:rPr>
              <a:t>in information retrieval</a:t>
            </a:r>
          </a:p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Increases with the number of occurrences </a:t>
            </a:r>
            <a:r>
              <a:rPr lang="en-US" altLang="en-US" dirty="0">
                <a:latin typeface="Georgia" panose="02040502050405020303" pitchFamily="18" charset="0"/>
              </a:rPr>
              <a:t>within a document</a:t>
            </a:r>
          </a:p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Increases with the rarity of the term </a:t>
            </a:r>
            <a:r>
              <a:rPr lang="en-US" altLang="en-US" dirty="0">
                <a:latin typeface="Georgia" panose="02040502050405020303" pitchFamily="18" charset="0"/>
              </a:rPr>
              <a:t>in the collection</a:t>
            </a:r>
          </a:p>
        </p:txBody>
      </p:sp>
      <p:graphicFrame>
        <p:nvGraphicFramePr>
          <p:cNvPr id="23556" name="Object 2"/>
          <p:cNvGraphicFramePr>
            <a:graphicFrameLocks noChangeAspect="1"/>
          </p:cNvGraphicFramePr>
          <p:nvPr/>
        </p:nvGraphicFramePr>
        <p:xfrm>
          <a:off x="2952750" y="2717801"/>
          <a:ext cx="59055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3" imgW="1954951" imgH="253890" progId="Equation.3">
                  <p:embed/>
                </p:oleObj>
              </mc:Choice>
              <mc:Fallback>
                <p:oleObj name="Equation" r:id="rId3" imgW="195495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2717801"/>
                        <a:ext cx="5905500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59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Binary → Count → Weight Matrix</a:t>
            </a:r>
          </a:p>
        </p:txBody>
      </p:sp>
      <p:graphicFrame>
        <p:nvGraphicFramePr>
          <p:cNvPr id="24579" name="Object 2"/>
          <p:cNvGraphicFramePr>
            <a:graphicFrameLocks noChangeAspect="1"/>
          </p:cNvGraphicFramePr>
          <p:nvPr/>
        </p:nvGraphicFramePr>
        <p:xfrm>
          <a:off x="1644650" y="1905001"/>
          <a:ext cx="8947150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Worksheet" r:id="rId3" imgW="9776460" imgH="2926080" progId="Excel.Sheet.8">
                  <p:embed/>
                </p:oleObj>
              </mc:Choice>
              <mc:Fallback>
                <p:oleObj name="Worksheet" r:id="rId3" imgW="9776460" imgH="29260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1905001"/>
                        <a:ext cx="8947150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Box 8"/>
          <p:cNvSpPr txBox="1">
            <a:spLocks noChangeArrowheads="1"/>
          </p:cNvSpPr>
          <p:nvPr/>
        </p:nvSpPr>
        <p:spPr bwMode="auto">
          <a:xfrm>
            <a:off x="545115" y="5365532"/>
            <a:ext cx="111462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Each document is now represented by a real-valued vector of </a:t>
            </a:r>
            <a:r>
              <a:rPr lang="en-US" altLang="en-US" dirty="0" err="1">
                <a:latin typeface="Georgia" panose="02040502050405020303" pitchFamily="18" charset="0"/>
              </a:rPr>
              <a:t>tf-idf</a:t>
            </a:r>
            <a:r>
              <a:rPr lang="en-US" altLang="en-US" dirty="0">
                <a:latin typeface="Georgia" panose="02040502050405020303" pitchFamily="18" charset="0"/>
              </a:rPr>
              <a:t> weights ∈ R</a:t>
            </a:r>
            <a:r>
              <a:rPr lang="en-US" altLang="en-US" baseline="30000" dirty="0">
                <a:latin typeface="Georgia" panose="02040502050405020303" pitchFamily="18" charset="0"/>
              </a:rPr>
              <a:t>|V|</a:t>
            </a:r>
          </a:p>
        </p:txBody>
      </p:sp>
    </p:spTree>
    <p:extLst>
      <p:ext uri="{BB962C8B-B14F-4D97-AF65-F5344CB8AC3E}">
        <p14:creationId xmlns:p14="http://schemas.microsoft.com/office/powerpoint/2010/main" val="76799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tf-idf</a:t>
            </a:r>
            <a:r>
              <a:rPr lang="en-US" altLang="en-US" b="1" dirty="0">
                <a:latin typeface="Georgia" panose="02040502050405020303" pitchFamily="18" charset="0"/>
              </a:rPr>
              <a:t> Weighting (Variants)</a:t>
            </a:r>
          </a:p>
        </p:txBody>
      </p:sp>
      <p:pic>
        <p:nvPicPr>
          <p:cNvPr id="36867" name="Content Placeholder 7" descr="table1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586" y="1941786"/>
            <a:ext cx="11970827" cy="3705204"/>
          </a:xfrm>
        </p:spPr>
      </p:pic>
    </p:spTree>
    <p:extLst>
      <p:ext uri="{BB962C8B-B14F-4D97-AF65-F5344CB8AC3E}">
        <p14:creationId xmlns:p14="http://schemas.microsoft.com/office/powerpoint/2010/main" val="107280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Documents as Vectors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So we have a |V|-dimensional vector space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Terms are axes of the space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Documents are points or vectors in this space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Very high-dimensional: hundreds of millions of dimensions when you apply this to a web search engine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This is a very sparse vector - most entries are zero.</a:t>
            </a:r>
          </a:p>
        </p:txBody>
      </p:sp>
    </p:spTree>
    <p:extLst>
      <p:ext uri="{BB962C8B-B14F-4D97-AF65-F5344CB8AC3E}">
        <p14:creationId xmlns:p14="http://schemas.microsoft.com/office/powerpoint/2010/main" val="250341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Georgia" panose="02040502050405020303" pitchFamily="18" charset="0"/>
              </a:rPr>
              <a:t>Information Retrieval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Text corpus with many documents (docs)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Given a query, find relevant docs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Classical problems: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synonymy: missing docs with reference to “automobile” when querying on “car”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polysemy: retrieving docs on internet when querying on “surfing”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Solution: Represent docs (and queries) by their underlying latent concepts </a:t>
            </a:r>
          </a:p>
        </p:txBody>
      </p:sp>
    </p:spTree>
    <p:extLst>
      <p:ext uri="{BB962C8B-B14F-4D97-AF65-F5344CB8AC3E}">
        <p14:creationId xmlns:p14="http://schemas.microsoft.com/office/powerpoint/2010/main" val="2373918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" y="-24389"/>
            <a:ext cx="10660380" cy="688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67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0" y="404525"/>
            <a:ext cx="10636898" cy="628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983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" y="152401"/>
            <a:ext cx="10464800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547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4" y="213044"/>
            <a:ext cx="9840276" cy="632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99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0880" y="0"/>
            <a:ext cx="10078720" cy="6871855"/>
          </a:xfrm>
        </p:spPr>
      </p:pic>
    </p:spTree>
    <p:extLst>
      <p:ext uri="{BB962C8B-B14F-4D97-AF65-F5344CB8AC3E}">
        <p14:creationId xmlns:p14="http://schemas.microsoft.com/office/powerpoint/2010/main" val="327161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661" y="142240"/>
            <a:ext cx="10002520" cy="6715760"/>
          </a:xfrm>
        </p:spPr>
      </p:pic>
    </p:spTree>
    <p:extLst>
      <p:ext uri="{BB962C8B-B14F-4D97-AF65-F5344CB8AC3E}">
        <p14:creationId xmlns:p14="http://schemas.microsoft.com/office/powerpoint/2010/main" val="3870024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Queries as Vectors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u="sng" dirty="0">
                <a:solidFill>
                  <a:srgbClr val="0000FF"/>
                </a:solidFill>
                <a:latin typeface="Georgia" panose="02040502050405020303" pitchFamily="18" charset="0"/>
              </a:rPr>
              <a:t>Key idea 1:</a:t>
            </a:r>
            <a:r>
              <a:rPr lang="en-US" altLang="en-US" dirty="0">
                <a:solidFill>
                  <a:srgbClr val="0000FF"/>
                </a:solidFill>
                <a:latin typeface="Georgia" panose="02040502050405020303" pitchFamily="18" charset="0"/>
              </a:rPr>
              <a:t> </a:t>
            </a:r>
            <a:r>
              <a:rPr lang="en-US" altLang="en-US" dirty="0">
                <a:latin typeface="Georgia" panose="02040502050405020303" pitchFamily="18" charset="0"/>
              </a:rPr>
              <a:t>Do the same for queries: represent them as vectors in the space</a:t>
            </a:r>
          </a:p>
          <a:p>
            <a:pPr eaLnBrk="1" hangingPunct="1"/>
            <a:r>
              <a:rPr lang="en-US" altLang="en-US" u="sng" dirty="0">
                <a:solidFill>
                  <a:srgbClr val="0000FF"/>
                </a:solidFill>
                <a:latin typeface="Georgia" panose="02040502050405020303" pitchFamily="18" charset="0"/>
              </a:rPr>
              <a:t>Key idea 2:</a:t>
            </a:r>
            <a:r>
              <a:rPr lang="en-US" altLang="en-US" dirty="0">
                <a:solidFill>
                  <a:srgbClr val="0000FF"/>
                </a:solidFill>
                <a:latin typeface="Georgia" panose="02040502050405020303" pitchFamily="18" charset="0"/>
              </a:rPr>
              <a:t> </a:t>
            </a:r>
            <a:r>
              <a:rPr lang="en-US" altLang="en-US" dirty="0">
                <a:latin typeface="Georgia" panose="02040502050405020303" pitchFamily="18" charset="0"/>
              </a:rPr>
              <a:t>Rank documents according to their proximity to the query in this space</a:t>
            </a:r>
          </a:p>
          <a:p>
            <a:pPr lvl="1"/>
            <a:r>
              <a:rPr lang="en-US" altLang="en-US" sz="2800" dirty="0">
                <a:latin typeface="Georgia" panose="02040502050405020303" pitchFamily="18" charset="0"/>
              </a:rPr>
              <a:t>proximity = similarity of vectors</a:t>
            </a:r>
          </a:p>
          <a:p>
            <a:pPr lvl="1"/>
            <a:r>
              <a:rPr lang="en-US" altLang="en-US" sz="2800" dirty="0">
                <a:latin typeface="Georgia" panose="02040502050405020303" pitchFamily="18" charset="0"/>
              </a:rPr>
              <a:t>proximity ≈ inverse of distance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We do this because we want to get away from the you’re-either-in-or-out Boolean model.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Rank more relevant documents higher than less relevant documents</a:t>
            </a:r>
          </a:p>
        </p:txBody>
      </p:sp>
    </p:spTree>
    <p:extLst>
      <p:ext uri="{BB962C8B-B14F-4D97-AF65-F5344CB8AC3E}">
        <p14:creationId xmlns:p14="http://schemas.microsoft.com/office/powerpoint/2010/main" val="406375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>
                <a:latin typeface="Georgia" panose="02040502050405020303" pitchFamily="18" charset="0"/>
              </a:rPr>
              <a:t>What is “Similarity” of Vectors?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709411" y="1542290"/>
            <a:ext cx="10515600" cy="435133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he-IL" u="sng" dirty="0">
                <a:latin typeface="Georgia" panose="02040502050405020303" pitchFamily="18" charset="0"/>
                <a:ea typeface="MS PGothic" panose="020B0600070205080204" pitchFamily="34" charset="-128"/>
              </a:rPr>
              <a:t>Euclidean Distance (a dissimilarity measure!): </a:t>
            </a:r>
          </a:p>
        </p:txBody>
      </p:sp>
      <p:cxnSp>
        <p:nvCxnSpPr>
          <p:cNvPr id="26628" name="Straight Connector 4"/>
          <p:cNvCxnSpPr>
            <a:cxnSpLocks noChangeShapeType="1"/>
          </p:cNvCxnSpPr>
          <p:nvPr/>
        </p:nvCxnSpPr>
        <p:spPr bwMode="auto">
          <a:xfrm rot="5400000" flipH="1" flipV="1">
            <a:off x="1509512" y="4402966"/>
            <a:ext cx="23622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29" name="Straight Arrow Connector 6"/>
          <p:cNvCxnSpPr>
            <a:cxnSpLocks noChangeShapeType="1"/>
          </p:cNvCxnSpPr>
          <p:nvPr/>
        </p:nvCxnSpPr>
        <p:spPr bwMode="auto">
          <a:xfrm>
            <a:off x="2309611" y="5431665"/>
            <a:ext cx="5715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0" name="Straight Arrow Connector 8"/>
          <p:cNvCxnSpPr>
            <a:cxnSpLocks noChangeShapeType="1"/>
          </p:cNvCxnSpPr>
          <p:nvPr/>
        </p:nvCxnSpPr>
        <p:spPr bwMode="auto">
          <a:xfrm flipV="1">
            <a:off x="2690611" y="4745865"/>
            <a:ext cx="3657600" cy="6858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Arrow Connector 10"/>
          <p:cNvCxnSpPr>
            <a:cxnSpLocks noChangeShapeType="1"/>
          </p:cNvCxnSpPr>
          <p:nvPr/>
        </p:nvCxnSpPr>
        <p:spPr bwMode="auto">
          <a:xfrm flipV="1">
            <a:off x="2690611" y="3069465"/>
            <a:ext cx="5105400" cy="23622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5738611" y="4974466"/>
            <a:ext cx="102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orange</a:t>
            </a:r>
          </a:p>
        </p:txBody>
      </p:sp>
      <p:pic>
        <p:nvPicPr>
          <p:cNvPr id="26633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99" y="2383665"/>
            <a:ext cx="45069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TextBox 12"/>
          <p:cNvSpPr txBox="1">
            <a:spLocks noChangeArrowheads="1"/>
          </p:cNvSpPr>
          <p:nvPr/>
        </p:nvSpPr>
        <p:spPr bwMode="auto">
          <a:xfrm>
            <a:off x="7402311" y="3145666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apple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348211" y="3069465"/>
            <a:ext cx="1371600" cy="1676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38200" y="6104029"/>
            <a:ext cx="6271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Limitation: very sensitive to word frequency!</a:t>
            </a:r>
          </a:p>
        </p:txBody>
      </p:sp>
    </p:spTree>
    <p:extLst>
      <p:ext uri="{BB962C8B-B14F-4D97-AF65-F5344CB8AC3E}">
        <p14:creationId xmlns:p14="http://schemas.microsoft.com/office/powerpoint/2010/main" val="166600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952500" y="353056"/>
            <a:ext cx="7315200" cy="1054100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Georgia" panose="02040502050405020303" pitchFamily="18" charset="0"/>
              </a:rPr>
              <a:t>Why Distance is a Bad Idea</a:t>
            </a:r>
          </a:p>
        </p:txBody>
      </p:sp>
      <p:pic>
        <p:nvPicPr>
          <p:cNvPr id="28675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1600200"/>
            <a:ext cx="5257800" cy="4114800"/>
          </a:xfrm>
        </p:spPr>
      </p:pic>
      <p:sp>
        <p:nvSpPr>
          <p:cNvPr id="28676" name="Text Placeholder 4"/>
          <p:cNvSpPr>
            <a:spLocks noGrp="1"/>
          </p:cNvSpPr>
          <p:nvPr>
            <p:ph type="body" sz="half" idx="2"/>
          </p:nvPr>
        </p:nvSpPr>
        <p:spPr>
          <a:xfrm>
            <a:off x="1192917" y="1633538"/>
            <a:ext cx="3008313" cy="4691062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The Euclidean distance between </a:t>
            </a:r>
            <a:r>
              <a:rPr lang="en-US" altLang="en-US" sz="2400" i="1" dirty="0">
                <a:solidFill>
                  <a:srgbClr val="0000FF"/>
                </a:solidFill>
                <a:latin typeface="Georgia" panose="02040502050405020303" pitchFamily="18" charset="0"/>
              </a:rPr>
              <a:t>q</a:t>
            </a: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and </a:t>
            </a:r>
            <a:r>
              <a:rPr lang="en-US" altLang="en-US" sz="2400" i="1" dirty="0">
                <a:solidFill>
                  <a:srgbClr val="0000FF"/>
                </a:solidFill>
                <a:latin typeface="Georgia" panose="02040502050405020303" pitchFamily="18" charset="0"/>
              </a:rPr>
              <a:t>d</a:t>
            </a:r>
            <a:r>
              <a:rPr lang="en-US" altLang="en-US" sz="2400" i="1" baseline="-25000" dirty="0">
                <a:solidFill>
                  <a:srgbClr val="0000FF"/>
                </a:solidFill>
                <a:latin typeface="Georgia" panose="02040502050405020303" pitchFamily="18" charset="0"/>
              </a:rPr>
              <a:t>2</a:t>
            </a:r>
            <a:r>
              <a:rPr lang="en-US" altLang="en-US" sz="2400" dirty="0">
                <a:latin typeface="Georgia" panose="02040502050405020303" pitchFamily="18" charset="0"/>
              </a:rPr>
              <a:t> is large even though the</a:t>
            </a: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distribution of terms in the query </a:t>
            </a:r>
            <a:r>
              <a:rPr lang="en-US" altLang="en-US" sz="2400" i="1" dirty="0">
                <a:solidFill>
                  <a:srgbClr val="0000FF"/>
                </a:solidFill>
                <a:latin typeface="Georgia" panose="02040502050405020303" pitchFamily="18" charset="0"/>
              </a:rPr>
              <a:t>q</a:t>
            </a:r>
            <a:r>
              <a:rPr lang="en-US" altLang="en-US" sz="2400" i="1" dirty="0">
                <a:latin typeface="Georgia" panose="02040502050405020303" pitchFamily="18" charset="0"/>
              </a:rPr>
              <a:t> </a:t>
            </a:r>
            <a:r>
              <a:rPr lang="en-US" altLang="en-US" sz="2400" dirty="0">
                <a:latin typeface="Georgia" panose="02040502050405020303" pitchFamily="18" charset="0"/>
              </a:rPr>
              <a:t>and the distribution of</a:t>
            </a: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terms in the document </a:t>
            </a:r>
            <a:r>
              <a:rPr lang="en-US" altLang="en-US" sz="2400" i="1" dirty="0">
                <a:solidFill>
                  <a:srgbClr val="0000FF"/>
                </a:solidFill>
                <a:latin typeface="Georgia" panose="02040502050405020303" pitchFamily="18" charset="0"/>
              </a:rPr>
              <a:t>d</a:t>
            </a:r>
            <a:r>
              <a:rPr lang="en-US" altLang="en-US" sz="2400" i="1" baseline="-25000" dirty="0">
                <a:solidFill>
                  <a:srgbClr val="0000FF"/>
                </a:solidFill>
                <a:latin typeface="Georgia" panose="02040502050405020303" pitchFamily="18" charset="0"/>
              </a:rPr>
              <a:t>2</a:t>
            </a:r>
            <a:r>
              <a:rPr lang="en-US" altLang="en-US" sz="2400" dirty="0">
                <a:latin typeface="Georgia" panose="02040502050405020303" pitchFamily="18" charset="0"/>
              </a:rPr>
              <a:t> are</a:t>
            </a: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very similar.</a:t>
            </a:r>
          </a:p>
        </p:txBody>
      </p:sp>
      <p:cxnSp>
        <p:nvCxnSpPr>
          <p:cNvPr id="28677" name="Straight Arrow Connector 6"/>
          <p:cNvCxnSpPr>
            <a:cxnSpLocks noChangeShapeType="1"/>
          </p:cNvCxnSpPr>
          <p:nvPr/>
        </p:nvCxnSpPr>
        <p:spPr bwMode="auto">
          <a:xfrm>
            <a:off x="3707516" y="2070536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Straight Arrow Connector 7"/>
          <p:cNvCxnSpPr>
            <a:cxnSpLocks noChangeShapeType="1"/>
          </p:cNvCxnSpPr>
          <p:nvPr/>
        </p:nvCxnSpPr>
        <p:spPr bwMode="auto">
          <a:xfrm>
            <a:off x="1878716" y="2497248"/>
            <a:ext cx="228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8"/>
          <p:cNvCxnSpPr>
            <a:cxnSpLocks noChangeShapeType="1"/>
          </p:cNvCxnSpPr>
          <p:nvPr/>
        </p:nvCxnSpPr>
        <p:spPr bwMode="auto">
          <a:xfrm>
            <a:off x="2945516" y="3653384"/>
            <a:ext cx="228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Straight Arrow Connector 9"/>
          <p:cNvCxnSpPr>
            <a:cxnSpLocks noChangeShapeType="1"/>
          </p:cNvCxnSpPr>
          <p:nvPr/>
        </p:nvCxnSpPr>
        <p:spPr bwMode="auto">
          <a:xfrm>
            <a:off x="2716916" y="4701788"/>
            <a:ext cx="228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30954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Length Normalization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A vector can be (length-) normalized by dividing each of its components by its length – for this we use the L</a:t>
            </a:r>
            <a:r>
              <a:rPr lang="en-US" altLang="en-US" baseline="-25000" dirty="0">
                <a:latin typeface="Georgia" panose="02040502050405020303" pitchFamily="18" charset="0"/>
              </a:rPr>
              <a:t>2</a:t>
            </a:r>
            <a:r>
              <a:rPr lang="en-US" altLang="en-US" dirty="0">
                <a:latin typeface="Georgia" panose="02040502050405020303" pitchFamily="18" charset="0"/>
              </a:rPr>
              <a:t> norm: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lvl="1" eaLnBrk="1" hangingPunct="1"/>
            <a:endParaRPr lang="en-US" altLang="en-US" sz="2800" dirty="0">
              <a:latin typeface="Georgia" panose="02040502050405020303" pitchFamily="18" charset="0"/>
            </a:endParaRPr>
          </a:p>
          <a:p>
            <a:pPr lvl="1" eaLnBrk="1" hangingPunct="1"/>
            <a:r>
              <a:rPr lang="en-US" altLang="en-US" sz="2800" dirty="0">
                <a:latin typeface="Georgia" panose="02040502050405020303" pitchFamily="18" charset="0"/>
              </a:rPr>
              <a:t>Dividing a vector by its L</a:t>
            </a:r>
            <a:r>
              <a:rPr lang="en-US" altLang="en-US" sz="2800" baseline="-25000" dirty="0">
                <a:latin typeface="Georgia" panose="02040502050405020303" pitchFamily="18" charset="0"/>
              </a:rPr>
              <a:t>2</a:t>
            </a:r>
            <a:r>
              <a:rPr lang="en-US" altLang="en-US" sz="2800" dirty="0">
                <a:latin typeface="Georgia" panose="02040502050405020303" pitchFamily="18" charset="0"/>
              </a:rPr>
              <a:t> norm makes it a unit (length) vector</a:t>
            </a:r>
          </a:p>
          <a:p>
            <a:pPr lvl="1" eaLnBrk="1" hangingPunct="1"/>
            <a:r>
              <a:rPr lang="en-US" altLang="en-US" sz="2800" dirty="0">
                <a:latin typeface="Georgia" panose="02040502050405020303" pitchFamily="18" charset="0"/>
              </a:rPr>
              <a:t>Effect on the two documents d and d′: they have identical vectors after length-normalization.</a:t>
            </a:r>
          </a:p>
        </p:txBody>
      </p:sp>
      <p:graphicFrame>
        <p:nvGraphicFramePr>
          <p:cNvPr id="31748" name="Object 2"/>
          <p:cNvGraphicFramePr>
            <a:graphicFrameLocks noChangeAspect="1"/>
          </p:cNvGraphicFramePr>
          <p:nvPr>
            <p:extLst/>
          </p:nvPr>
        </p:nvGraphicFramePr>
        <p:xfrm>
          <a:off x="5332851" y="2701159"/>
          <a:ext cx="20875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3" imgW="875920" imgH="317362" progId="Equation.3">
                  <p:embed/>
                </p:oleObj>
              </mc:Choice>
              <mc:Fallback>
                <p:oleObj name="Equation" r:id="rId3" imgW="875920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2851" y="2701159"/>
                        <a:ext cx="20875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71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89719-31FF-4094-A6DD-1B10389EFBC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Georgia" panose="02040502050405020303" pitchFamily="18" charset="0"/>
              </a:rPr>
              <a:t>Information Retrieval</a:t>
            </a:r>
            <a:endParaRPr lang="en-US" altLang="zh-CN" sz="4000" b="1" dirty="0">
              <a:latin typeface="Garamond" panose="02020404030301010803" pitchFamily="18" charset="0"/>
            </a:endParaRP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25587"/>
            <a:ext cx="9601200" cy="48307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Word  </a:t>
            </a:r>
            <a:r>
              <a:rPr lang="en-US" altLang="zh-CN" sz="2400" dirty="0">
                <a:latin typeface="Georgia" panose="02040502050405020303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zh-CN" sz="2400" dirty="0">
                <a:latin typeface="Georgia" panose="02040502050405020303" pitchFamily="18" charset="0"/>
              </a:rPr>
              <a:t>   </a:t>
            </a:r>
            <a:r>
              <a:rPr lang="en-US" altLang="en-US" sz="2400" dirty="0">
                <a:latin typeface="Georgia" panose="02040502050405020303" pitchFamily="18" charset="0"/>
              </a:rPr>
              <a:t>A </a:t>
            </a:r>
            <a:r>
              <a:rPr lang="en-US" altLang="en-US" sz="2400" i="1" dirty="0">
                <a:latin typeface="Georgia" panose="02040502050405020303" pitchFamily="18" charset="0"/>
              </a:rPr>
              <a:t>word</a:t>
            </a:r>
            <a:r>
              <a:rPr lang="en-US" altLang="en-US" sz="2400" dirty="0">
                <a:latin typeface="Georgia" panose="02040502050405020303" pitchFamily="18" charset="0"/>
              </a:rPr>
              <a:t> is an item from a vocabulary indexed by {1,…,</a:t>
            </a:r>
            <a:r>
              <a:rPr lang="en-US" altLang="en-US" sz="2400" i="1" dirty="0">
                <a:latin typeface="Georgia" panose="02040502050405020303" pitchFamily="18" charset="0"/>
              </a:rPr>
              <a:t>V</a:t>
            </a:r>
            <a:r>
              <a:rPr lang="en-US" altLang="en-US" sz="2400" dirty="0">
                <a:latin typeface="Georgia" panose="02040502050405020303" pitchFamily="18" charset="0"/>
              </a:rPr>
              <a:t>}. Which is represented as unit-basis vectors. The </a:t>
            </a:r>
            <a:r>
              <a:rPr lang="en-US" altLang="en-US" sz="2400" i="1" dirty="0" err="1">
                <a:latin typeface="Georgia" panose="02040502050405020303" pitchFamily="18" charset="0"/>
              </a:rPr>
              <a:t>v</a:t>
            </a:r>
            <a:r>
              <a:rPr lang="en-US" altLang="en-US" sz="2400" dirty="0" err="1">
                <a:latin typeface="Georgia" panose="02040502050405020303" pitchFamily="18" charset="0"/>
              </a:rPr>
              <a:t>th</a:t>
            </a:r>
            <a:r>
              <a:rPr lang="en-US" altLang="en-US" sz="2400" dirty="0">
                <a:latin typeface="Georgia" panose="02040502050405020303" pitchFamily="18" charset="0"/>
              </a:rPr>
              <a:t> word is represented by a </a:t>
            </a:r>
            <a:r>
              <a:rPr lang="en-US" altLang="en-US" sz="2400" i="1" dirty="0">
                <a:latin typeface="Georgia" panose="02040502050405020303" pitchFamily="18" charset="0"/>
              </a:rPr>
              <a:t>V</a:t>
            </a:r>
            <a:r>
              <a:rPr lang="en-US" altLang="en-US" sz="2400" dirty="0">
                <a:latin typeface="Georgia" panose="02040502050405020303" pitchFamily="18" charset="0"/>
              </a:rPr>
              <a:t>-vector </a:t>
            </a:r>
            <a:r>
              <a:rPr lang="en-US" altLang="en-US" sz="2400" i="1" dirty="0">
                <a:latin typeface="Georgia" panose="02040502050405020303" pitchFamily="18" charset="0"/>
              </a:rPr>
              <a:t>w</a:t>
            </a:r>
            <a:r>
              <a:rPr lang="en-US" altLang="en-US" sz="2400" dirty="0">
                <a:latin typeface="Georgia" panose="02040502050405020303" pitchFamily="18" charset="0"/>
              </a:rPr>
              <a:t> such that only the </a:t>
            </a:r>
            <a:r>
              <a:rPr lang="en-US" altLang="en-US" sz="2400" i="1" dirty="0" err="1">
                <a:latin typeface="Georgia" panose="02040502050405020303" pitchFamily="18" charset="0"/>
              </a:rPr>
              <a:t>v</a:t>
            </a:r>
            <a:r>
              <a:rPr lang="en-US" altLang="en-US" sz="2400" dirty="0" err="1">
                <a:latin typeface="Georgia" panose="02040502050405020303" pitchFamily="18" charset="0"/>
              </a:rPr>
              <a:t>th</a:t>
            </a:r>
            <a:r>
              <a:rPr lang="en-US" altLang="en-US" sz="2400" dirty="0">
                <a:latin typeface="Georgia" panose="02040502050405020303" pitchFamily="18" charset="0"/>
              </a:rPr>
              <a:t> element is 1, while the others are 0</a:t>
            </a:r>
          </a:p>
          <a:p>
            <a:r>
              <a:rPr lang="en-US" altLang="zh-CN" dirty="0">
                <a:latin typeface="Georgia" panose="02040502050405020303" pitchFamily="18" charset="0"/>
              </a:rPr>
              <a:t>Document</a:t>
            </a:r>
          </a:p>
          <a:p>
            <a:pPr>
              <a:buFontTx/>
              <a:buNone/>
            </a:pPr>
            <a:r>
              <a:rPr lang="en-US" altLang="zh-CN" sz="2400" dirty="0">
                <a:latin typeface="Georgia" panose="02040502050405020303" pitchFamily="18" charset="0"/>
              </a:rPr>
              <a:t>    - </a:t>
            </a:r>
            <a:r>
              <a:rPr lang="en-US" altLang="en-US" sz="2400" dirty="0">
                <a:latin typeface="Georgia" panose="02040502050405020303" pitchFamily="18" charset="0"/>
              </a:rPr>
              <a:t>A </a:t>
            </a:r>
            <a:r>
              <a:rPr lang="en-US" altLang="en-US" sz="2400" i="1" dirty="0">
                <a:latin typeface="Georgia" panose="02040502050405020303" pitchFamily="18" charset="0"/>
              </a:rPr>
              <a:t>document</a:t>
            </a:r>
            <a:r>
              <a:rPr lang="en-US" altLang="en-US" sz="2400" dirty="0">
                <a:latin typeface="Georgia" panose="02040502050405020303" pitchFamily="18" charset="0"/>
              </a:rPr>
              <a:t> is a sequence of </a:t>
            </a:r>
            <a:r>
              <a:rPr lang="en-US" altLang="en-US" sz="2400" i="1" dirty="0">
                <a:latin typeface="Georgia" panose="02040502050405020303" pitchFamily="18" charset="0"/>
              </a:rPr>
              <a:t>N</a:t>
            </a:r>
            <a:r>
              <a:rPr lang="en-US" altLang="en-US" sz="2400" dirty="0">
                <a:latin typeface="Georgia" panose="02040502050405020303" pitchFamily="18" charset="0"/>
              </a:rPr>
              <a:t> words denoted by </a:t>
            </a:r>
            <a:r>
              <a:rPr lang="he-IL" altLang="zh-CN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w = {</a:t>
            </a:r>
            <a:r>
              <a:rPr lang="en-US" altLang="en-US" sz="2400" i="1" dirty="0">
                <a:latin typeface="Georgia" panose="02040502050405020303" pitchFamily="18" charset="0"/>
              </a:rPr>
              <a:t>w</a:t>
            </a:r>
            <a:r>
              <a:rPr lang="en-US" altLang="en-US" sz="1400" i="1" dirty="0">
                <a:latin typeface="Georgia" panose="02040502050405020303" pitchFamily="18" charset="0"/>
              </a:rPr>
              <a:t>1</a:t>
            </a:r>
            <a:r>
              <a:rPr lang="en-US" altLang="en-US" sz="2400" dirty="0">
                <a:latin typeface="Georgia" panose="02040502050405020303" pitchFamily="18" charset="0"/>
              </a:rPr>
              <a:t>, </a:t>
            </a:r>
            <a:r>
              <a:rPr lang="en-US" altLang="en-US" sz="2400" i="1" dirty="0">
                <a:latin typeface="Georgia" panose="02040502050405020303" pitchFamily="18" charset="0"/>
              </a:rPr>
              <a:t>w</a:t>
            </a:r>
            <a:r>
              <a:rPr lang="en-US" altLang="en-US" sz="1400" i="1" dirty="0">
                <a:latin typeface="Georgia" panose="02040502050405020303" pitchFamily="18" charset="0"/>
              </a:rPr>
              <a:t>2</a:t>
            </a:r>
            <a:r>
              <a:rPr lang="en-US" altLang="en-US" sz="2400" i="1" dirty="0">
                <a:latin typeface="Georgia" panose="02040502050405020303" pitchFamily="18" charset="0"/>
              </a:rPr>
              <a:t> </a:t>
            </a:r>
            <a:r>
              <a:rPr lang="en-US" altLang="en-US" sz="2400" dirty="0">
                <a:latin typeface="Georgia" panose="02040502050405020303" pitchFamily="18" charset="0"/>
              </a:rPr>
              <a:t>, … , </a:t>
            </a:r>
            <a:r>
              <a:rPr lang="en-US" altLang="en-US" sz="2400" i="1" dirty="0" err="1">
                <a:latin typeface="Georgia" panose="02040502050405020303" pitchFamily="18" charset="0"/>
              </a:rPr>
              <a:t>w</a:t>
            </a:r>
            <a:r>
              <a:rPr lang="en-US" altLang="en-US" sz="1200" i="1" dirty="0" err="1">
                <a:latin typeface="Georgia" panose="02040502050405020303" pitchFamily="18" charset="0"/>
              </a:rPr>
              <a:t>N</a:t>
            </a:r>
            <a:r>
              <a:rPr lang="en-US" altLang="zh-CN" sz="2400" dirty="0">
                <a:latin typeface="Georgia" panose="02040502050405020303" pitchFamily="18" charset="0"/>
              </a:rPr>
              <a:t>}</a:t>
            </a:r>
            <a:r>
              <a:rPr lang="en-US" altLang="en-US" sz="2400" dirty="0">
                <a:latin typeface="Georgia" panose="02040502050405020303" pitchFamily="18" charset="0"/>
              </a:rPr>
              <a:t>, where </a:t>
            </a:r>
            <a:r>
              <a:rPr lang="en-US" altLang="en-US" sz="2400" i="1" dirty="0" err="1">
                <a:latin typeface="Georgia" panose="02040502050405020303" pitchFamily="18" charset="0"/>
              </a:rPr>
              <a:t>w</a:t>
            </a:r>
            <a:r>
              <a:rPr lang="en-US" altLang="en-US" sz="1400" i="1" dirty="0" err="1">
                <a:latin typeface="Georgia" panose="02040502050405020303" pitchFamily="18" charset="0"/>
              </a:rPr>
              <a:t>i</a:t>
            </a:r>
            <a:r>
              <a:rPr lang="en-US" altLang="en-US" sz="2400" dirty="0">
                <a:latin typeface="Georgia" panose="02040502050405020303" pitchFamily="18" charset="0"/>
              </a:rPr>
              <a:t> is the </a:t>
            </a:r>
            <a:r>
              <a:rPr lang="en-US" altLang="en-US" sz="2400" i="1" dirty="0" err="1">
                <a:latin typeface="Georgia" panose="02040502050405020303" pitchFamily="18" charset="0"/>
              </a:rPr>
              <a:t>i</a:t>
            </a:r>
            <a:r>
              <a:rPr lang="en-US" altLang="en-US" sz="2400" dirty="0" err="1">
                <a:latin typeface="Georgia" panose="02040502050405020303" pitchFamily="18" charset="0"/>
              </a:rPr>
              <a:t>th</a:t>
            </a:r>
            <a:r>
              <a:rPr lang="en-US" altLang="en-US" sz="2400" dirty="0">
                <a:latin typeface="Georgia" panose="02040502050405020303" pitchFamily="18" charset="0"/>
              </a:rPr>
              <a:t> word in the sequence.</a:t>
            </a:r>
            <a:endParaRPr lang="en-US" altLang="zh-CN" sz="2400" dirty="0">
              <a:latin typeface="Georgia" panose="02040502050405020303" pitchFamily="18" charset="0"/>
            </a:endParaRPr>
          </a:p>
          <a:p>
            <a:r>
              <a:rPr lang="en-US" altLang="zh-CN" dirty="0">
                <a:latin typeface="Georgia" panose="02040502050405020303" pitchFamily="18" charset="0"/>
              </a:rPr>
              <a:t>Corpus 	</a:t>
            </a:r>
          </a:p>
          <a:p>
            <a:pPr>
              <a:buFontTx/>
              <a:buNone/>
            </a:pPr>
            <a:r>
              <a:rPr lang="en-US" altLang="zh-CN" sz="2400" dirty="0">
                <a:latin typeface="Georgia" panose="02040502050405020303" pitchFamily="18" charset="0"/>
              </a:rPr>
              <a:t>    - A </a:t>
            </a:r>
            <a:r>
              <a:rPr lang="en-US" altLang="zh-CN" sz="2400" i="1" dirty="0">
                <a:latin typeface="Georgia" panose="02040502050405020303" pitchFamily="18" charset="0"/>
              </a:rPr>
              <a:t>corpus</a:t>
            </a:r>
            <a:r>
              <a:rPr lang="en-US" altLang="zh-CN" sz="2400" dirty="0">
                <a:latin typeface="Georgia" panose="02040502050405020303" pitchFamily="18" charset="0"/>
              </a:rPr>
              <a:t> is a collection of </a:t>
            </a:r>
            <a:r>
              <a:rPr lang="en-US" altLang="zh-CN" sz="2400" i="1" dirty="0">
                <a:latin typeface="Georgia" panose="02040502050405020303" pitchFamily="18" charset="0"/>
              </a:rPr>
              <a:t>M</a:t>
            </a:r>
            <a:r>
              <a:rPr lang="en-US" altLang="zh-CN" sz="2400" dirty="0">
                <a:latin typeface="Georgia" panose="02040502050405020303" pitchFamily="18" charset="0"/>
              </a:rPr>
              <a:t> documents, denoted by </a:t>
            </a:r>
            <a:r>
              <a:rPr lang="en-US" altLang="zh-CN" sz="2400" i="1" dirty="0">
                <a:latin typeface="Georgia" panose="02040502050405020303" pitchFamily="18" charset="0"/>
              </a:rPr>
              <a:t>D</a:t>
            </a:r>
            <a:r>
              <a:rPr lang="en-US" altLang="zh-CN" sz="2400" dirty="0">
                <a:latin typeface="Georgia" panose="02040502050405020303" pitchFamily="18" charset="0"/>
              </a:rPr>
              <a:t> = {</a:t>
            </a:r>
            <a:r>
              <a:rPr lang="en-US" altLang="en-US" sz="2400" dirty="0">
                <a:latin typeface="Georgia" panose="02040502050405020303" pitchFamily="18" charset="0"/>
              </a:rPr>
              <a:t>w</a:t>
            </a:r>
            <a:r>
              <a:rPr lang="en-US" altLang="en-US" sz="1400" i="1" dirty="0">
                <a:latin typeface="Georgia" panose="02040502050405020303" pitchFamily="18" charset="0"/>
              </a:rPr>
              <a:t>1</a:t>
            </a:r>
            <a:r>
              <a:rPr lang="en-US" altLang="en-US" sz="2400" dirty="0">
                <a:latin typeface="Georgia" panose="02040502050405020303" pitchFamily="18" charset="0"/>
              </a:rPr>
              <a:t>, w</a:t>
            </a:r>
            <a:r>
              <a:rPr lang="en-US" altLang="en-US" sz="1400" i="1" dirty="0">
                <a:latin typeface="Georgia" panose="02040502050405020303" pitchFamily="18" charset="0"/>
              </a:rPr>
              <a:t>2</a:t>
            </a:r>
            <a:r>
              <a:rPr lang="en-US" altLang="en-US" sz="2400" i="1" dirty="0">
                <a:latin typeface="Georgia" panose="02040502050405020303" pitchFamily="18" charset="0"/>
              </a:rPr>
              <a:t> </a:t>
            </a:r>
            <a:r>
              <a:rPr lang="en-US" altLang="en-US" sz="2400" dirty="0">
                <a:latin typeface="Georgia" panose="02040502050405020303" pitchFamily="18" charset="0"/>
              </a:rPr>
              <a:t>, … , </a:t>
            </a:r>
            <a:r>
              <a:rPr lang="en-US" altLang="en-US" sz="2400" dirty="0" err="1">
                <a:latin typeface="Georgia" panose="02040502050405020303" pitchFamily="18" charset="0"/>
              </a:rPr>
              <a:t>w</a:t>
            </a:r>
            <a:r>
              <a:rPr lang="en-US" altLang="en-US" sz="1200" i="1" dirty="0" err="1">
                <a:latin typeface="Georgia" panose="02040502050405020303" pitchFamily="18" charset="0"/>
              </a:rPr>
              <a:t>M</a:t>
            </a:r>
            <a:r>
              <a:rPr lang="en-US" altLang="zh-CN" sz="2400" dirty="0">
                <a:latin typeface="Georgia" panose="02040502050405020303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277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Cosine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49553" cy="4351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The following two notions are equivalent.</a:t>
            </a: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Rank documents in </a:t>
            </a:r>
            <a:r>
              <a:rPr lang="en-US" sz="2800" u="sng" dirty="0">
                <a:latin typeface="Georgia" panose="02040502050405020303" pitchFamily="18" charset="0"/>
              </a:rPr>
              <a:t>increasing</a:t>
            </a:r>
            <a:r>
              <a:rPr lang="en-US" sz="2800" dirty="0">
                <a:latin typeface="Georgia" panose="02040502050405020303" pitchFamily="18" charset="0"/>
              </a:rPr>
              <a:t> order of the angle between query and document</a:t>
            </a:r>
          </a:p>
          <a:p>
            <a:pPr lvl="1" eaLnBrk="1" hangingPunct="1">
              <a:defRPr/>
            </a:pPr>
            <a:r>
              <a:rPr lang="en-US" sz="2800" dirty="0">
                <a:latin typeface="Georgia" panose="02040502050405020303" pitchFamily="18" charset="0"/>
              </a:rPr>
              <a:t>Rank documents in </a:t>
            </a:r>
            <a:r>
              <a:rPr lang="en-US" sz="2800" u="sng" dirty="0">
                <a:latin typeface="Georgia" panose="02040502050405020303" pitchFamily="18" charset="0"/>
              </a:rPr>
              <a:t>decreasing</a:t>
            </a:r>
            <a:r>
              <a:rPr lang="en-US" sz="2800" dirty="0">
                <a:latin typeface="Georgia" panose="02040502050405020303" pitchFamily="18" charset="0"/>
              </a:rPr>
              <a:t> order  of cosine(query, document)</a:t>
            </a:r>
          </a:p>
          <a:p>
            <a:pPr eaLnBrk="1" hangingPunct="1"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dirty="0">
                <a:latin typeface="Georgia" panose="02040502050405020303" pitchFamily="18" charset="0"/>
              </a:rPr>
              <a:t>Cosine is a monotonically decreasing function for the interval [0</a:t>
            </a:r>
            <a:r>
              <a:rPr lang="en-US" baseline="30000" dirty="0">
                <a:latin typeface="Georgia" panose="02040502050405020303" pitchFamily="18" charset="0"/>
              </a:rPr>
              <a:t>o</a:t>
            </a:r>
            <a:r>
              <a:rPr lang="en-US" dirty="0">
                <a:latin typeface="Georgia" panose="02040502050405020303" pitchFamily="18" charset="0"/>
              </a:rPr>
              <a:t>, 180</a:t>
            </a:r>
            <a:r>
              <a:rPr lang="en-US" baseline="30000" dirty="0">
                <a:latin typeface="Georgia" panose="02040502050405020303" pitchFamily="18" charset="0"/>
              </a:rPr>
              <a:t>o</a:t>
            </a:r>
            <a:r>
              <a:rPr lang="en-US" dirty="0">
                <a:latin typeface="Georgia" panose="02040502050405020303" pitchFamily="18" charset="0"/>
              </a:rPr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88549" y="479074"/>
            <a:ext cx="4804522" cy="1159554"/>
            <a:chOff x="6988549" y="479074"/>
            <a:chExt cx="4804522" cy="11595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2626" b="-12626"/>
            <a:stretch/>
          </p:blipFill>
          <p:spPr>
            <a:xfrm>
              <a:off x="6988549" y="914400"/>
              <a:ext cx="4804522" cy="72422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-3" b="18890"/>
            <a:stretch/>
          </p:blipFill>
          <p:spPr>
            <a:xfrm>
              <a:off x="7000182" y="479074"/>
              <a:ext cx="4792889" cy="36576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7000182" y="863005"/>
              <a:ext cx="4792889" cy="36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040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he-IL" u="sng" dirty="0">
                <a:latin typeface="Georgia" panose="02040502050405020303" pitchFamily="18" charset="0"/>
                <a:ea typeface="MS PGothic" panose="020B0600070205080204" pitchFamily="34" charset="-128"/>
              </a:rPr>
              <a:t>Cosine Similarity:</a:t>
            </a:r>
          </a:p>
        </p:txBody>
      </p:sp>
      <p:cxnSp>
        <p:nvCxnSpPr>
          <p:cNvPr id="28676" name="Straight Connector 4"/>
          <p:cNvCxnSpPr>
            <a:cxnSpLocks noChangeShapeType="1"/>
          </p:cNvCxnSpPr>
          <p:nvPr/>
        </p:nvCxnSpPr>
        <p:spPr bwMode="auto">
          <a:xfrm rot="5400000" flipH="1" flipV="1">
            <a:off x="1638301" y="4686301"/>
            <a:ext cx="23622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7" name="Straight Arrow Connector 6"/>
          <p:cNvCxnSpPr>
            <a:cxnSpLocks noChangeShapeType="1"/>
          </p:cNvCxnSpPr>
          <p:nvPr/>
        </p:nvCxnSpPr>
        <p:spPr bwMode="auto">
          <a:xfrm>
            <a:off x="2438400" y="5715000"/>
            <a:ext cx="5715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Straight Arrow Connector 8"/>
          <p:cNvCxnSpPr>
            <a:cxnSpLocks noChangeShapeType="1"/>
          </p:cNvCxnSpPr>
          <p:nvPr/>
        </p:nvCxnSpPr>
        <p:spPr bwMode="auto">
          <a:xfrm flipV="1">
            <a:off x="2819400" y="5029200"/>
            <a:ext cx="3657600" cy="6858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10"/>
          <p:cNvCxnSpPr>
            <a:cxnSpLocks noChangeShapeType="1"/>
          </p:cNvCxnSpPr>
          <p:nvPr/>
        </p:nvCxnSpPr>
        <p:spPr bwMode="auto">
          <a:xfrm flipV="1">
            <a:off x="2819400" y="3352800"/>
            <a:ext cx="5105400" cy="23622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0" name="TextBox 11"/>
          <p:cNvSpPr txBox="1">
            <a:spLocks noChangeArrowheads="1"/>
          </p:cNvSpPr>
          <p:nvPr/>
        </p:nvSpPr>
        <p:spPr bwMode="auto">
          <a:xfrm>
            <a:off x="5867400" y="5257801"/>
            <a:ext cx="102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orange</a:t>
            </a:r>
          </a:p>
        </p:txBody>
      </p:sp>
      <p:sp>
        <p:nvSpPr>
          <p:cNvPr id="28681" name="TextBox 12"/>
          <p:cNvSpPr txBox="1">
            <a:spLocks noChangeArrowheads="1"/>
          </p:cNvSpPr>
          <p:nvPr/>
        </p:nvSpPr>
        <p:spPr bwMode="auto">
          <a:xfrm>
            <a:off x="7531100" y="3429001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apple</a:t>
            </a:r>
          </a:p>
        </p:txBody>
      </p:sp>
      <p:pic>
        <p:nvPicPr>
          <p:cNvPr id="28682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62201"/>
            <a:ext cx="49657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urved Connector 16"/>
          <p:cNvCxnSpPr>
            <a:cxnSpLocks noChangeShapeType="1"/>
          </p:cNvCxnSpPr>
          <p:nvPr/>
        </p:nvCxnSpPr>
        <p:spPr bwMode="auto">
          <a:xfrm rot="16200000" flipH="1">
            <a:off x="4267200" y="5029200"/>
            <a:ext cx="304800" cy="304800"/>
          </a:xfrm>
          <a:prstGeom prst="curvedConnector3">
            <a:avLst>
              <a:gd name="adj1" fmla="val 17640"/>
            </a:avLst>
          </a:prstGeom>
          <a:noFill/>
          <a:ln w="38100" cmpd="sng">
            <a:solidFill>
              <a:schemeClr val="accent6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4" name="TextBox 3"/>
          <p:cNvSpPr txBox="1">
            <a:spLocks noChangeArrowheads="1"/>
          </p:cNvSpPr>
          <p:nvPr/>
        </p:nvSpPr>
        <p:spPr bwMode="auto">
          <a:xfrm>
            <a:off x="7696201" y="4133850"/>
            <a:ext cx="2652713" cy="1200150"/>
          </a:xfrm>
          <a:prstGeom prst="rect">
            <a:avLst/>
          </a:prstGeom>
          <a:solidFill>
            <a:srgbClr val="FF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800"/>
              <a:t>Use angle between vectors</a:t>
            </a:r>
            <a:br>
              <a:rPr lang="en-US" altLang="he-IL" sz="1800"/>
            </a:br>
            <a:r>
              <a:rPr lang="en-US" altLang="he-IL" sz="1800"/>
              <a:t>instead of point distance</a:t>
            </a:r>
            <a:br>
              <a:rPr lang="en-US" altLang="he-IL" sz="1800"/>
            </a:br>
            <a:r>
              <a:rPr lang="en-US" altLang="he-IL" sz="1800"/>
              <a:t>to get around word </a:t>
            </a:r>
            <a:br>
              <a:rPr lang="en-US" altLang="he-IL" sz="1800"/>
            </a:br>
            <a:r>
              <a:rPr lang="en-US" altLang="he-IL" sz="1800"/>
              <a:t>frequency issues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>
                <a:latin typeface="Georgia" panose="02040502050405020303" pitchFamily="18" charset="0"/>
              </a:rPr>
              <a:t>What is “Similarity” of Vectors?</a:t>
            </a:r>
          </a:p>
        </p:txBody>
      </p:sp>
    </p:spTree>
    <p:extLst>
      <p:ext uri="{BB962C8B-B14F-4D97-AF65-F5344CB8AC3E}">
        <p14:creationId xmlns:p14="http://schemas.microsoft.com/office/powerpoint/2010/main" val="318213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cosine(query, document)</a:t>
            </a:r>
          </a:p>
        </p:txBody>
      </p:sp>
      <p:graphicFrame>
        <p:nvGraphicFramePr>
          <p:cNvPr id="32771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536826" y="2317750"/>
          <a:ext cx="721677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Equation" r:id="rId3" imgW="2946400" imgH="609600" progId="Equation.3">
                  <p:embed/>
                </p:oleObj>
              </mc:Choice>
              <mc:Fallback>
                <p:oleObj name="Equation" r:id="rId3" imgW="2946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6" y="2317750"/>
                        <a:ext cx="721677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3124201" y="1676401"/>
            <a:ext cx="1984375" cy="461963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Dot product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638800" y="1676400"/>
            <a:ext cx="1981200" cy="762000"/>
            <a:chOff x="4114800" y="1676400"/>
            <a:chExt cx="1981200" cy="762000"/>
          </a:xfrm>
        </p:grpSpPr>
        <p:sp>
          <p:nvSpPr>
            <p:cNvPr id="32784" name="Line Callout 2 5"/>
            <p:cNvSpPr>
              <a:spLocks/>
            </p:cNvSpPr>
            <p:nvPr/>
          </p:nvSpPr>
          <p:spPr bwMode="auto">
            <a:xfrm>
              <a:off x="4114800" y="1676400"/>
              <a:ext cx="1981200" cy="457200"/>
            </a:xfrm>
            <a:prstGeom prst="borderCallout2">
              <a:avLst>
                <a:gd name="adj1" fmla="val 97319"/>
                <a:gd name="adj2" fmla="val 8153"/>
                <a:gd name="adj3" fmla="val 159227"/>
                <a:gd name="adj4" fmla="val 7509"/>
                <a:gd name="adj5" fmla="val 172023"/>
                <a:gd name="adj6" fmla="val 3884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C00000"/>
                  </a:solidFill>
                </a:rPr>
                <a:t>Unit vectors</a:t>
              </a:r>
            </a:p>
          </p:txBody>
        </p:sp>
        <p:cxnSp>
          <p:nvCxnSpPr>
            <p:cNvPr id="32785" name="Straight Connector 7"/>
            <p:cNvCxnSpPr>
              <a:cxnSpLocks noChangeShapeType="1"/>
            </p:cNvCxnSpPr>
            <p:nvPr/>
          </p:nvCxnSpPr>
          <p:spPr bwMode="auto">
            <a:xfrm rot="5400000">
              <a:off x="4572794" y="2286000"/>
              <a:ext cx="304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774" name="TextBox 10"/>
          <p:cNvSpPr txBox="1">
            <a:spLocks noChangeArrowheads="1"/>
          </p:cNvSpPr>
          <p:nvPr/>
        </p:nvSpPr>
        <p:spPr bwMode="auto">
          <a:xfrm>
            <a:off x="1828800" y="4343400"/>
            <a:ext cx="8610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0000FF"/>
                </a:solidFill>
              </a:rPr>
              <a:t>q</a:t>
            </a:r>
            <a:r>
              <a:rPr lang="en-US" altLang="en-US" i="1" baseline="-25000">
                <a:solidFill>
                  <a:srgbClr val="0000FF"/>
                </a:solidFill>
              </a:rPr>
              <a:t>i</a:t>
            </a:r>
            <a:r>
              <a:rPr lang="en-US" altLang="en-US">
                <a:solidFill>
                  <a:srgbClr val="0000FF"/>
                </a:solidFill>
              </a:rPr>
              <a:t> is the tf-idf weight of term </a:t>
            </a:r>
            <a:r>
              <a:rPr lang="en-US" altLang="en-US" i="1">
                <a:solidFill>
                  <a:srgbClr val="0000FF"/>
                </a:solidFill>
              </a:rPr>
              <a:t>i</a:t>
            </a:r>
            <a:r>
              <a:rPr lang="en-US" altLang="en-US">
                <a:solidFill>
                  <a:srgbClr val="0000FF"/>
                </a:solidFill>
              </a:rPr>
              <a:t> in the query</a:t>
            </a:r>
          </a:p>
          <a:p>
            <a:pPr eaLnBrk="1" hangingPunct="1"/>
            <a:r>
              <a:rPr lang="en-US" altLang="en-US" i="1">
                <a:solidFill>
                  <a:srgbClr val="0000FF"/>
                </a:solidFill>
              </a:rPr>
              <a:t>d</a:t>
            </a:r>
            <a:r>
              <a:rPr lang="en-US" altLang="en-US" i="1" baseline="-25000">
                <a:solidFill>
                  <a:srgbClr val="0000FF"/>
                </a:solidFill>
              </a:rPr>
              <a:t>i</a:t>
            </a:r>
            <a:r>
              <a:rPr lang="en-US" altLang="en-US">
                <a:solidFill>
                  <a:srgbClr val="0000FF"/>
                </a:solidFill>
              </a:rPr>
              <a:t> is the tf-idf weight of term </a:t>
            </a:r>
            <a:r>
              <a:rPr lang="en-US" altLang="en-US" i="1">
                <a:solidFill>
                  <a:srgbClr val="0000FF"/>
                </a:solidFill>
              </a:rPr>
              <a:t>i</a:t>
            </a:r>
            <a:r>
              <a:rPr lang="en-US" altLang="en-US">
                <a:solidFill>
                  <a:srgbClr val="0000FF"/>
                </a:solidFill>
              </a:rPr>
              <a:t> in the document</a:t>
            </a:r>
          </a:p>
          <a:p>
            <a:pPr eaLnBrk="1" hangingPunct="1"/>
            <a:r>
              <a:rPr lang="en-US" altLang="en-US"/>
              <a:t>cos(</a:t>
            </a:r>
            <a:r>
              <a:rPr lang="en-US" altLang="en-US" i="1"/>
              <a:t>q,d</a:t>
            </a:r>
            <a:r>
              <a:rPr lang="en-US" altLang="en-US"/>
              <a:t>) is the cosine similarity of </a:t>
            </a:r>
            <a:r>
              <a:rPr lang="en-US" altLang="en-US" i="1"/>
              <a:t>q</a:t>
            </a:r>
            <a:r>
              <a:rPr lang="en-US" altLang="en-US"/>
              <a:t> and </a:t>
            </a:r>
            <a:r>
              <a:rPr lang="en-US" altLang="en-US" i="1"/>
              <a:t>d</a:t>
            </a:r>
            <a:r>
              <a:rPr lang="en-US" altLang="en-US"/>
              <a:t> … or,</a:t>
            </a:r>
          </a:p>
          <a:p>
            <a:pPr eaLnBrk="1" hangingPunct="1"/>
            <a:r>
              <a:rPr lang="en-US" altLang="en-US"/>
              <a:t>equivalently, the cosine of the angle between </a:t>
            </a:r>
            <a:r>
              <a:rPr lang="en-US" altLang="en-US" i="1"/>
              <a:t>q</a:t>
            </a:r>
            <a:r>
              <a:rPr lang="en-US" altLang="en-US"/>
              <a:t> and </a:t>
            </a:r>
            <a:r>
              <a:rPr lang="en-US" altLang="en-US" i="1"/>
              <a:t>d</a:t>
            </a:r>
            <a:r>
              <a:rPr lang="en-US" altLang="en-US"/>
              <a:t>.</a:t>
            </a:r>
          </a:p>
        </p:txBody>
      </p:sp>
      <p:cxnSp>
        <p:nvCxnSpPr>
          <p:cNvPr id="32775" name="Straight Arrow Connector 11"/>
          <p:cNvCxnSpPr>
            <a:cxnSpLocks noChangeShapeType="1"/>
          </p:cNvCxnSpPr>
          <p:nvPr/>
        </p:nvCxnSpPr>
        <p:spPr bwMode="auto">
          <a:xfrm>
            <a:off x="7010400" y="51816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6" name="Straight Arrow Connector 12"/>
          <p:cNvCxnSpPr>
            <a:cxnSpLocks noChangeShapeType="1"/>
          </p:cNvCxnSpPr>
          <p:nvPr/>
        </p:nvCxnSpPr>
        <p:spPr bwMode="auto">
          <a:xfrm>
            <a:off x="7924800" y="51054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7" name="Straight Arrow Connector 13"/>
          <p:cNvCxnSpPr>
            <a:cxnSpLocks noChangeShapeType="1"/>
          </p:cNvCxnSpPr>
          <p:nvPr/>
        </p:nvCxnSpPr>
        <p:spPr bwMode="auto">
          <a:xfrm>
            <a:off x="8686800" y="55626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8" name="Straight Arrow Connector 14"/>
          <p:cNvCxnSpPr>
            <a:cxnSpLocks noChangeShapeType="1"/>
          </p:cNvCxnSpPr>
          <p:nvPr/>
        </p:nvCxnSpPr>
        <p:spPr bwMode="auto">
          <a:xfrm>
            <a:off x="9601200" y="54864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Straight Arrow Connector 15"/>
          <p:cNvCxnSpPr>
            <a:cxnSpLocks noChangeShapeType="1"/>
          </p:cNvCxnSpPr>
          <p:nvPr/>
        </p:nvCxnSpPr>
        <p:spPr bwMode="auto">
          <a:xfrm>
            <a:off x="2895600" y="51816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0" name="Straight Arrow Connector 16"/>
          <p:cNvCxnSpPr>
            <a:cxnSpLocks noChangeShapeType="1"/>
          </p:cNvCxnSpPr>
          <p:nvPr/>
        </p:nvCxnSpPr>
        <p:spPr bwMode="auto">
          <a:xfrm>
            <a:off x="2514600" y="5181600"/>
            <a:ext cx="228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Prasad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E7C6A5BE-5E50-4B11-91AC-0D76920E96D5}" type="slidenum">
              <a:rPr lang="en-US" altLang="en-US" sz="1400">
                <a:latin typeface="Arial" panose="020B0604020202020204" pitchFamily="34" charset="0"/>
              </a:rPr>
              <a:pPr eaLnBrk="1" hangingPunct="1"/>
              <a:t>42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L08VSM-tfidf</a:t>
            </a:r>
          </a:p>
        </p:txBody>
      </p:sp>
    </p:spTree>
    <p:extLst>
      <p:ext uri="{BB962C8B-B14F-4D97-AF65-F5344CB8AC3E}">
        <p14:creationId xmlns:p14="http://schemas.microsoft.com/office/powerpoint/2010/main" val="892148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/>
          <p:cNvSpPr>
            <a:spLocks noGrp="1"/>
          </p:cNvSpPr>
          <p:nvPr>
            <p:ph type="title"/>
          </p:nvPr>
        </p:nvSpPr>
        <p:spPr>
          <a:xfrm>
            <a:off x="984036" y="493767"/>
            <a:ext cx="10491952" cy="116205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Georgia" panose="02040502050405020303" pitchFamily="18" charset="0"/>
              </a:rPr>
              <a:t>Example: Similarity (</a:t>
            </a:r>
            <a:r>
              <a:rPr lang="en-US" altLang="en-US" sz="3600" b="1" dirty="0" err="1">
                <a:latin typeface="Georgia" panose="02040502050405020303" pitchFamily="18" charset="0"/>
              </a:rPr>
              <a:t>SaS</a:t>
            </a:r>
            <a:r>
              <a:rPr lang="en-US" altLang="en-US" sz="3600" b="1" dirty="0">
                <a:latin typeface="Georgia" panose="02040502050405020303" pitchFamily="18" charset="0"/>
              </a:rPr>
              <a:t>, </a:t>
            </a:r>
            <a:r>
              <a:rPr lang="en-US" altLang="en-US" sz="3600" b="1" dirty="0" err="1">
                <a:latin typeface="Georgia" panose="02040502050405020303" pitchFamily="18" charset="0"/>
              </a:rPr>
              <a:t>PaP</a:t>
            </a:r>
            <a:r>
              <a:rPr lang="en-US" altLang="en-US" sz="3600" b="1" dirty="0">
                <a:latin typeface="Georgia" panose="02040502050405020303" pitchFamily="18" charset="0"/>
              </a:rPr>
              <a:t>, WH)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5849011" y="2209800"/>
          <a:ext cx="54102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affection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jealous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gossip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 err="1"/>
                        <a:t>wuthering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827" name="Text Placeholder 5"/>
          <p:cNvSpPr>
            <a:spLocks noGrp="1"/>
          </p:cNvSpPr>
          <p:nvPr>
            <p:ph type="body" sz="half" idx="2"/>
          </p:nvPr>
        </p:nvSpPr>
        <p:spPr>
          <a:xfrm>
            <a:off x="126125" y="2287808"/>
            <a:ext cx="5297214" cy="2512793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Georgia" panose="02040502050405020303" pitchFamily="18" charset="0"/>
              </a:rPr>
              <a:t>How similar are the novels </a:t>
            </a:r>
          </a:p>
          <a:p>
            <a:pPr eaLnBrk="1" hangingPunct="1"/>
            <a:r>
              <a:rPr lang="en-US" altLang="en-US" sz="2800" dirty="0" err="1">
                <a:solidFill>
                  <a:srgbClr val="0000FF"/>
                </a:solidFill>
                <a:latin typeface="Georgia" panose="02040502050405020303" pitchFamily="18" charset="0"/>
              </a:rPr>
              <a:t>SaS</a:t>
            </a:r>
            <a:r>
              <a:rPr lang="en-US" altLang="en-US" sz="2800" dirty="0">
                <a:latin typeface="Georgia" panose="02040502050405020303" pitchFamily="18" charset="0"/>
              </a:rPr>
              <a:t>: </a:t>
            </a:r>
            <a:r>
              <a:rPr lang="en-US" altLang="en-US" sz="2800" i="1" dirty="0">
                <a:latin typeface="Georgia" panose="02040502050405020303" pitchFamily="18" charset="0"/>
              </a:rPr>
              <a:t>Sense and Sensibility</a:t>
            </a:r>
          </a:p>
          <a:p>
            <a:pPr eaLnBrk="1" hangingPunct="1"/>
            <a:r>
              <a:rPr lang="en-US" altLang="en-US" sz="2800" dirty="0" err="1">
                <a:solidFill>
                  <a:srgbClr val="0000FF"/>
                </a:solidFill>
                <a:latin typeface="Georgia" panose="02040502050405020303" pitchFamily="18" charset="0"/>
              </a:rPr>
              <a:t>PaP</a:t>
            </a:r>
            <a:r>
              <a:rPr lang="en-US" altLang="en-US" sz="2800" dirty="0">
                <a:latin typeface="Georgia" panose="02040502050405020303" pitchFamily="18" charset="0"/>
              </a:rPr>
              <a:t>: </a:t>
            </a:r>
            <a:r>
              <a:rPr lang="en-US" altLang="en-US" sz="2800" i="1" dirty="0">
                <a:latin typeface="Georgia" panose="02040502050405020303" pitchFamily="18" charset="0"/>
              </a:rPr>
              <a:t>Pride and Prejudice</a:t>
            </a:r>
            <a:r>
              <a:rPr lang="en-US" altLang="en-US" sz="2800" dirty="0">
                <a:latin typeface="Georgia" panose="02040502050405020303" pitchFamily="18" charset="0"/>
              </a:rPr>
              <a:t>, and</a:t>
            </a:r>
          </a:p>
          <a:p>
            <a:pPr eaLnBrk="1" hangingPunct="1"/>
            <a:r>
              <a:rPr lang="en-US" altLang="en-US" sz="2800" dirty="0">
                <a:solidFill>
                  <a:srgbClr val="0000FF"/>
                </a:solidFill>
                <a:latin typeface="Georgia" panose="02040502050405020303" pitchFamily="18" charset="0"/>
              </a:rPr>
              <a:t>WH</a:t>
            </a:r>
            <a:r>
              <a:rPr lang="en-US" altLang="en-US" sz="2800" dirty="0">
                <a:latin typeface="Georgia" panose="02040502050405020303" pitchFamily="18" charset="0"/>
              </a:rPr>
              <a:t>: </a:t>
            </a:r>
            <a:r>
              <a:rPr lang="en-US" altLang="en-US" sz="2800" i="1" dirty="0">
                <a:latin typeface="Georgia" panose="02040502050405020303" pitchFamily="18" charset="0"/>
              </a:rPr>
              <a:t>Wuthering Heights</a:t>
            </a:r>
            <a:r>
              <a:rPr lang="en-US" altLang="en-US" sz="2800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33828" name="TextBox 7"/>
          <p:cNvSpPr txBox="1">
            <a:spLocks noChangeArrowheads="1"/>
          </p:cNvSpPr>
          <p:nvPr/>
        </p:nvSpPr>
        <p:spPr bwMode="auto">
          <a:xfrm>
            <a:off x="6230012" y="4800601"/>
            <a:ext cx="43685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Georgia" panose="02040502050405020303" pitchFamily="18" charset="0"/>
              </a:rPr>
              <a:t>Term frequencies (counts)</a:t>
            </a:r>
          </a:p>
        </p:txBody>
      </p:sp>
    </p:spTree>
    <p:extLst>
      <p:ext uri="{BB962C8B-B14F-4D97-AF65-F5344CB8AC3E}">
        <p14:creationId xmlns:p14="http://schemas.microsoft.com/office/powerpoint/2010/main" val="3946012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Log frequency weighting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984036" y="2505075"/>
          <a:ext cx="4191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jealous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gossip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wuthering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After normalization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</p:nvPr>
        </p:nvGraphicFramePr>
        <p:xfrm>
          <a:off x="6169026" y="2438400"/>
          <a:ext cx="42687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SaS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PaP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</a:t>
                      </a:r>
                    </a:p>
                  </a:txBody>
                  <a:tcPr marL="91450" marR="914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affection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0.789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0.832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0.524</a:t>
                      </a:r>
                      <a:endParaRPr lang="en-US" dirty="0"/>
                    </a:p>
                  </a:txBody>
                  <a:tcPr marL="91450" marR="914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jealous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0.515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0.555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0.465</a:t>
                      </a:r>
                      <a:endParaRPr lang="en-US" dirty="0"/>
                    </a:p>
                  </a:txBody>
                  <a:tcPr marL="91450" marR="914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gossip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0.335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0.405</a:t>
                      </a:r>
                      <a:endParaRPr lang="en-US" dirty="0"/>
                    </a:p>
                  </a:txBody>
                  <a:tcPr marL="91450" marR="914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wuthering</a:t>
                      </a:r>
                      <a:endParaRPr lang="en-US" dirty="0"/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marL="91450" marR="9145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0.588</a:t>
                      </a:r>
                      <a:endParaRPr lang="en-US" dirty="0"/>
                    </a:p>
                  </a:txBody>
                  <a:tcPr marL="91450" marR="914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00201" y="4397375"/>
            <a:ext cx="85566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cos(</a:t>
            </a:r>
            <a:r>
              <a:rPr lang="en-US" altLang="en-US" dirty="0" err="1">
                <a:solidFill>
                  <a:srgbClr val="0000FF"/>
                </a:solidFill>
              </a:rPr>
              <a:t>SaS,PaP</a:t>
            </a:r>
            <a:r>
              <a:rPr lang="en-US" altLang="en-US" dirty="0">
                <a:solidFill>
                  <a:srgbClr val="0000FF"/>
                </a:solidFill>
              </a:rPr>
              <a:t>) </a:t>
            </a:r>
            <a:r>
              <a:rPr lang="en-US" altLang="en-US" dirty="0"/>
              <a:t>≈</a:t>
            </a:r>
          </a:p>
          <a:p>
            <a:pPr eaLnBrk="1" hangingPunct="1"/>
            <a:r>
              <a:rPr lang="en-US" altLang="en-US" dirty="0"/>
              <a:t>0.789 ∗ 0.832 + 0.515 ∗ 0.555 + 0.335 ∗ 0.0 + 0.0 ∗ 0.0</a:t>
            </a:r>
          </a:p>
          <a:p>
            <a:pPr eaLnBrk="1" hangingPunct="1"/>
            <a:r>
              <a:rPr lang="en-US" altLang="en-US" dirty="0"/>
              <a:t>≈ </a:t>
            </a:r>
            <a:r>
              <a:rPr lang="en-US" altLang="en-US" dirty="0">
                <a:solidFill>
                  <a:srgbClr val="C00000"/>
                </a:solidFill>
              </a:rPr>
              <a:t>0.94</a:t>
            </a:r>
            <a:endParaRPr lang="en-US" altLang="en-US" dirty="0"/>
          </a:p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cos(</a:t>
            </a:r>
            <a:r>
              <a:rPr lang="en-US" altLang="en-US" dirty="0" err="1">
                <a:solidFill>
                  <a:srgbClr val="0000FF"/>
                </a:solidFill>
              </a:rPr>
              <a:t>SaS,WH</a:t>
            </a:r>
            <a:r>
              <a:rPr lang="en-US" altLang="en-US" dirty="0">
                <a:solidFill>
                  <a:srgbClr val="0000FF"/>
                </a:solidFill>
              </a:rPr>
              <a:t>)</a:t>
            </a:r>
            <a:r>
              <a:rPr lang="en-US" altLang="en-US" dirty="0"/>
              <a:t> ≈ </a:t>
            </a:r>
            <a:r>
              <a:rPr lang="en-US" altLang="en-US" dirty="0">
                <a:solidFill>
                  <a:srgbClr val="C00000"/>
                </a:solidFill>
              </a:rPr>
              <a:t>0.79</a:t>
            </a:r>
          </a:p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cos(</a:t>
            </a:r>
            <a:r>
              <a:rPr lang="en-US" altLang="en-US" dirty="0" err="1">
                <a:solidFill>
                  <a:srgbClr val="0000FF"/>
                </a:solidFill>
              </a:rPr>
              <a:t>PaP,WH</a:t>
            </a:r>
            <a:r>
              <a:rPr lang="en-US" altLang="en-US" dirty="0">
                <a:solidFill>
                  <a:srgbClr val="0000FF"/>
                </a:solidFill>
              </a:rPr>
              <a:t>) </a:t>
            </a:r>
            <a:r>
              <a:rPr lang="en-US" altLang="en-US" dirty="0"/>
              <a:t>≈ </a:t>
            </a:r>
            <a:r>
              <a:rPr lang="en-US" altLang="en-US" dirty="0">
                <a:solidFill>
                  <a:srgbClr val="C00000"/>
                </a:solidFill>
              </a:rPr>
              <a:t>0.69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984036" y="493767"/>
            <a:ext cx="10491952" cy="116205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Georgia" panose="02040502050405020303" pitchFamily="18" charset="0"/>
              </a:rPr>
              <a:t>Example: Cosine Similarity (</a:t>
            </a:r>
            <a:r>
              <a:rPr lang="en-US" altLang="en-US" sz="3600" b="1" dirty="0" err="1">
                <a:latin typeface="Georgia" panose="02040502050405020303" pitchFamily="18" charset="0"/>
              </a:rPr>
              <a:t>SaS</a:t>
            </a:r>
            <a:r>
              <a:rPr lang="en-US" altLang="en-US" sz="3600" b="1" dirty="0">
                <a:latin typeface="Georgia" panose="02040502050405020303" pitchFamily="18" charset="0"/>
              </a:rPr>
              <a:t>, </a:t>
            </a:r>
            <a:r>
              <a:rPr lang="en-US" altLang="en-US" sz="3600" b="1" dirty="0" err="1">
                <a:latin typeface="Georgia" panose="02040502050405020303" pitchFamily="18" charset="0"/>
              </a:rPr>
              <a:t>PaP</a:t>
            </a:r>
            <a:r>
              <a:rPr lang="en-US" altLang="en-US" sz="3600" b="1" dirty="0">
                <a:latin typeface="Georgia" panose="02040502050405020303" pitchFamily="18" charset="0"/>
              </a:rPr>
              <a:t>, WH)</a:t>
            </a:r>
          </a:p>
        </p:txBody>
      </p:sp>
    </p:spTree>
    <p:extLst>
      <p:ext uri="{BB962C8B-B14F-4D97-AF65-F5344CB8AC3E}">
        <p14:creationId xmlns:p14="http://schemas.microsoft.com/office/powerpoint/2010/main" val="397791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Weighting may Differ in </a:t>
            </a:r>
            <a:br>
              <a:rPr lang="en-US" altLang="en-US" b="1" dirty="0">
                <a:latin typeface="Georgia" panose="02040502050405020303" pitchFamily="18" charset="0"/>
              </a:rPr>
            </a:br>
            <a:r>
              <a:rPr lang="en-US" altLang="en-US" b="1" dirty="0">
                <a:latin typeface="Georgia" panose="02040502050405020303" pitchFamily="18" charset="0"/>
              </a:rPr>
              <a:t>            Queries vs Documents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838200" y="2219763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Many search engines allow for different weightings for queries vs documents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Example: </a:t>
            </a:r>
            <a:r>
              <a:rPr lang="en-US" altLang="en-US" dirty="0" err="1">
                <a:latin typeface="Georgia" panose="02040502050405020303" pitchFamily="18" charset="0"/>
              </a:rPr>
              <a:t>ltn.lnc</a:t>
            </a:r>
            <a:r>
              <a:rPr lang="en-US" altLang="en-US" dirty="0">
                <a:latin typeface="Georgia" panose="02040502050405020303" pitchFamily="18" charset="0"/>
              </a:rPr>
              <a:t> means: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Query: logarithmic </a:t>
            </a:r>
            <a:r>
              <a:rPr lang="en-US" altLang="en-US" dirty="0" err="1">
                <a:latin typeface="Georgia" panose="02040502050405020303" pitchFamily="18" charset="0"/>
              </a:rPr>
              <a:t>tf</a:t>
            </a:r>
            <a:r>
              <a:rPr lang="en-US" altLang="en-US" dirty="0">
                <a:latin typeface="Georgia" panose="02040502050405020303" pitchFamily="18" charset="0"/>
              </a:rPr>
              <a:t> (l in leftmost column), </a:t>
            </a:r>
            <a:r>
              <a:rPr lang="en-US" altLang="en-US" dirty="0" err="1">
                <a:latin typeface="Georgia" panose="02040502050405020303" pitchFamily="18" charset="0"/>
              </a:rPr>
              <a:t>idf</a:t>
            </a:r>
            <a:r>
              <a:rPr lang="en-US" altLang="en-US" dirty="0">
                <a:latin typeface="Georgia" panose="02040502050405020303" pitchFamily="18" charset="0"/>
              </a:rPr>
              <a:t> (t in second column), no normalization …</a:t>
            </a:r>
          </a:p>
          <a:p>
            <a:pPr lvl="1" eaLnBrk="1" hangingPunct="1"/>
            <a:r>
              <a:rPr lang="en-US" altLang="en-US" dirty="0">
                <a:latin typeface="Georgia" panose="02040502050405020303" pitchFamily="18" charset="0"/>
              </a:rPr>
              <a:t>Document logarithmic </a:t>
            </a:r>
            <a:r>
              <a:rPr lang="en-US" altLang="en-US" dirty="0" err="1">
                <a:latin typeface="Georgia" panose="02040502050405020303" pitchFamily="18" charset="0"/>
              </a:rPr>
              <a:t>tf</a:t>
            </a:r>
            <a:r>
              <a:rPr lang="en-US" altLang="en-US" dirty="0">
                <a:latin typeface="Georgia" panose="02040502050405020303" pitchFamily="18" charset="0"/>
              </a:rPr>
              <a:t>, no </a:t>
            </a:r>
            <a:r>
              <a:rPr lang="en-US" altLang="en-US" dirty="0" err="1">
                <a:latin typeface="Georgia" panose="02040502050405020303" pitchFamily="18" charset="0"/>
              </a:rPr>
              <a:t>idf</a:t>
            </a:r>
            <a:r>
              <a:rPr lang="en-US" altLang="en-US" dirty="0">
                <a:latin typeface="Georgia" panose="02040502050405020303" pitchFamily="18" charset="0"/>
              </a:rPr>
              <a:t> and cosine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644156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tf-idf</a:t>
            </a:r>
            <a:r>
              <a:rPr lang="en-US" altLang="en-US" b="1" dirty="0">
                <a:latin typeface="Georgia" panose="02040502050405020303" pitchFamily="18" charset="0"/>
              </a:rPr>
              <a:t> example: </a:t>
            </a:r>
            <a:r>
              <a:rPr lang="en-US" altLang="en-US" b="1" dirty="0" err="1">
                <a:latin typeface="Georgia" panose="02040502050405020303" pitchFamily="18" charset="0"/>
              </a:rPr>
              <a:t>ltn.lnc</a:t>
            </a:r>
            <a:endParaRPr lang="en-US" altLang="en-US" b="1" dirty="0">
              <a:latin typeface="Georgia" panose="02040502050405020303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00200" y="2514600"/>
          <a:ext cx="9067800" cy="223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-raw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-wt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-raw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-wt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n’lized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94" name="TextBox 4"/>
          <p:cNvSpPr txBox="1">
            <a:spLocks noChangeArrowheads="1"/>
          </p:cNvSpPr>
          <p:nvPr/>
        </p:nvSpPr>
        <p:spPr bwMode="auto">
          <a:xfrm>
            <a:off x="2362201" y="1600201"/>
            <a:ext cx="5814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Georgia" panose="02040502050405020303" pitchFamily="18" charset="0"/>
              </a:rPr>
              <a:t>Document: </a:t>
            </a:r>
            <a:r>
              <a:rPr lang="en-US" altLang="en-US" i="1">
                <a:latin typeface="Georgia" panose="02040502050405020303" pitchFamily="18" charset="0"/>
              </a:rPr>
              <a:t>car insurance auto insurance</a:t>
            </a:r>
          </a:p>
          <a:p>
            <a:pPr eaLnBrk="1" hangingPunct="1"/>
            <a:r>
              <a:rPr lang="en-US" altLang="en-US">
                <a:latin typeface="Georgia" panose="02040502050405020303" pitchFamily="18" charset="0"/>
              </a:rPr>
              <a:t>Query: </a:t>
            </a:r>
            <a:r>
              <a:rPr lang="en-US" altLang="en-US" i="1">
                <a:latin typeface="Georgia" panose="02040502050405020303" pitchFamily="18" charset="0"/>
              </a:rPr>
              <a:t>best car insurance</a:t>
            </a:r>
          </a:p>
        </p:txBody>
      </p:sp>
    </p:spTree>
    <p:extLst>
      <p:ext uri="{BB962C8B-B14F-4D97-AF65-F5344CB8AC3E}">
        <p14:creationId xmlns:p14="http://schemas.microsoft.com/office/powerpoint/2010/main" val="2241677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Summary – Vector Space Ranking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1" y="1585119"/>
            <a:ext cx="11398468" cy="4876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Represent the query as a weighted </a:t>
            </a:r>
            <a:r>
              <a:rPr lang="en-US" altLang="en-US" dirty="0" err="1">
                <a:latin typeface="Georgia" panose="02040502050405020303" pitchFamily="18" charset="0"/>
              </a:rPr>
              <a:t>tf-idf</a:t>
            </a:r>
            <a:r>
              <a:rPr lang="en-US" altLang="en-US" dirty="0">
                <a:latin typeface="Georgia" panose="02040502050405020303" pitchFamily="18" charset="0"/>
              </a:rPr>
              <a:t> vector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Represent each document as a weighted </a:t>
            </a:r>
            <a:r>
              <a:rPr lang="en-US" altLang="en-US" dirty="0" err="1">
                <a:latin typeface="Georgia" panose="02040502050405020303" pitchFamily="18" charset="0"/>
              </a:rPr>
              <a:t>tf-idf</a:t>
            </a:r>
            <a:r>
              <a:rPr lang="en-US" altLang="en-US" dirty="0">
                <a:latin typeface="Georgia" panose="02040502050405020303" pitchFamily="18" charset="0"/>
              </a:rPr>
              <a:t> vector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Compute the cosine similarity score for the query vector and each document vector</a:t>
            </a:r>
          </a:p>
          <a:p>
            <a:pPr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Rank documents with respect to the query by score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Return the top </a:t>
            </a:r>
            <a:r>
              <a:rPr lang="en-US" altLang="en-US" i="1" dirty="0">
                <a:latin typeface="Georgia" panose="02040502050405020303" pitchFamily="18" charset="0"/>
              </a:rPr>
              <a:t>K</a:t>
            </a:r>
            <a:r>
              <a:rPr lang="en-US" altLang="en-US" dirty="0">
                <a:latin typeface="Georgia" panose="02040502050405020303" pitchFamily="18" charset="0"/>
              </a:rPr>
              <a:t> (e.g., </a:t>
            </a:r>
            <a:r>
              <a:rPr lang="en-US" altLang="en-US" i="1" dirty="0">
                <a:latin typeface="Georgia" panose="02040502050405020303" pitchFamily="18" charset="0"/>
              </a:rPr>
              <a:t>K</a:t>
            </a:r>
            <a:r>
              <a:rPr lang="en-US" altLang="en-US" dirty="0">
                <a:latin typeface="Georgia" panose="02040502050405020303" pitchFamily="18" charset="0"/>
              </a:rPr>
              <a:t> = 10) to the user</a:t>
            </a:r>
          </a:p>
        </p:txBody>
      </p:sp>
    </p:spTree>
    <p:extLst>
      <p:ext uri="{BB962C8B-B14F-4D97-AF65-F5344CB8AC3E}">
        <p14:creationId xmlns:p14="http://schemas.microsoft.com/office/powerpoint/2010/main" val="4098778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2132179"/>
            <a:ext cx="9144000" cy="2387600"/>
          </a:xfrm>
        </p:spPr>
        <p:txBody>
          <a:bodyPr>
            <a:noAutofit/>
          </a:bodyPr>
          <a:lstStyle/>
          <a:p>
            <a:r>
              <a:rPr lang="en-IN" sz="4400" dirty="0">
                <a:latin typeface="Georgia" charset="0"/>
                <a:ea typeface="Georgia" charset="0"/>
                <a:cs typeface="Georgia" charset="0"/>
              </a:rPr>
              <a:t>Information Retrieval</a:t>
            </a:r>
            <a:br>
              <a:rPr lang="en-IN" sz="4400" dirty="0">
                <a:latin typeface="Georgia" charset="0"/>
                <a:ea typeface="Georgia" charset="0"/>
                <a:cs typeface="Georgia" charset="0"/>
              </a:rPr>
            </a:br>
            <a:r>
              <a:rPr lang="en-IN" sz="4400" dirty="0">
                <a:latin typeface="Georgia" charset="0"/>
                <a:ea typeface="Georgia" charset="0"/>
                <a:cs typeface="Georgia" charset="0"/>
              </a:rPr>
              <a:t>(word2vec, </a:t>
            </a:r>
            <a:r>
              <a:rPr lang="en-IN" sz="4400" dirty="0" err="1"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IN" sz="4400" dirty="0"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4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291" y="5473005"/>
            <a:ext cx="94067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Georgia" panose="02040502050405020303" pitchFamily="18" charset="0"/>
              </a:rPr>
              <a:t>References:</a:t>
            </a:r>
          </a:p>
          <a:p>
            <a:r>
              <a:rPr lang="en-US" altLang="en-US" sz="1400" dirty="0">
                <a:latin typeface="Georgia" panose="02040502050405020303" pitchFamily="18" charset="0"/>
              </a:rPr>
              <a:t>N-Gram Language Models, Raymond J. Mooney</a:t>
            </a:r>
          </a:p>
          <a:p>
            <a:r>
              <a:rPr lang="en-US" altLang="en-US" sz="1400" dirty="0">
                <a:latin typeface="Georgia" panose="02040502050405020303" pitchFamily="18" charset="0"/>
              </a:rPr>
              <a:t>Approaches for Automatically Tagging Affect, Nathanael Chambers, Joel </a:t>
            </a:r>
            <a:r>
              <a:rPr lang="en-US" altLang="en-US" sz="1400" dirty="0" err="1">
                <a:latin typeface="Georgia" panose="02040502050405020303" pitchFamily="18" charset="0"/>
              </a:rPr>
              <a:t>Tetreault</a:t>
            </a:r>
            <a:r>
              <a:rPr lang="en-US" altLang="en-US" sz="1400" dirty="0">
                <a:latin typeface="Georgia" panose="02040502050405020303" pitchFamily="18" charset="0"/>
              </a:rPr>
              <a:t>, James Allen</a:t>
            </a:r>
          </a:p>
          <a:p>
            <a:r>
              <a:rPr lang="en-US" sz="1400" dirty="0">
                <a:latin typeface="Georgia" panose="02040502050405020303" pitchFamily="18" charset="0"/>
              </a:rPr>
              <a:t>word2Vec: </a:t>
            </a:r>
            <a:r>
              <a:rPr lang="en-US" sz="1400" dirty="0">
                <a:latin typeface="Georgia" panose="02040502050405020303" pitchFamily="18" charset="0"/>
                <a:hlinkClick r:id="rId2"/>
              </a:rPr>
              <a:t>http://deeplearning4j.org/word2vec</a:t>
            </a:r>
            <a:endParaRPr lang="en-US" sz="1400" dirty="0">
              <a:latin typeface="Georgia" panose="02040502050405020303" pitchFamily="18" charset="0"/>
            </a:endParaRPr>
          </a:p>
          <a:p>
            <a:r>
              <a:rPr lang="en-IN" sz="1400" dirty="0">
                <a:latin typeface="Georgia" charset="0"/>
                <a:ea typeface="Georgia" charset="0"/>
                <a:cs typeface="Georgia" charset="0"/>
              </a:rPr>
              <a:t>Tutorial and Visualization tool by Xin </a:t>
            </a:r>
            <a:r>
              <a:rPr lang="en-IN" sz="1400" dirty="0" err="1">
                <a:latin typeface="Georgia" charset="0"/>
                <a:ea typeface="Georgia" charset="0"/>
                <a:cs typeface="Georgia" charset="0"/>
              </a:rPr>
              <a:t>Rong</a:t>
            </a:r>
            <a:r>
              <a:rPr lang="en-IN" sz="14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en-IN" sz="1400" dirty="0">
                <a:latin typeface="Georgia" charset="0"/>
                <a:ea typeface="Georgia" charset="0"/>
                <a:cs typeface="Georgia" charset="0"/>
                <a:hlinkClick r:id="rId3"/>
              </a:rPr>
              <a:t>http://www-personal.umich.edu/~ronxin/pdf/w2vexp.pdf</a:t>
            </a:r>
            <a:r>
              <a:rPr lang="en-IN" sz="1400" dirty="0"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r>
              <a:rPr lang="en-IN" sz="1400" dirty="0">
                <a:latin typeface="Georgia" charset="0"/>
                <a:ea typeface="Georgia" charset="0"/>
                <a:cs typeface="Georgia" charset="0"/>
              </a:rPr>
              <a:t>Word2vec in </a:t>
            </a:r>
            <a:r>
              <a:rPr lang="en-IN" sz="1400" dirty="0" err="1">
                <a:latin typeface="Georgia" charset="0"/>
                <a:ea typeface="Georgia" charset="0"/>
                <a:cs typeface="Georgia" charset="0"/>
              </a:rPr>
              <a:t>Gensim</a:t>
            </a:r>
            <a:r>
              <a:rPr lang="en-IN" sz="1400" dirty="0">
                <a:latin typeface="Georgia" charset="0"/>
                <a:ea typeface="Georgia" charset="0"/>
                <a:cs typeface="Georgia" charset="0"/>
              </a:rPr>
              <a:t> by </a:t>
            </a:r>
            <a:r>
              <a:rPr lang="en-US" sz="1400" dirty="0" err="1">
                <a:latin typeface="Georgia" charset="0"/>
                <a:ea typeface="Georgia" charset="0"/>
                <a:cs typeface="Georgia" charset="0"/>
              </a:rPr>
              <a:t>Radim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400" dirty="0" err="1">
                <a:latin typeface="Georgia" charset="0"/>
                <a:ea typeface="Georgia" charset="0"/>
                <a:cs typeface="Georgia" charset="0"/>
              </a:rPr>
              <a:t>Řehůřek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  <a:hlinkClick r:id="rId4"/>
              </a:rPr>
              <a:t>http://rare-technologies.com/deep-learning-with-word2vec-and-gensim/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1824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79" y="746786"/>
            <a:ext cx="11874321" cy="162893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4000" b="1" i="1" dirty="0">
                <a:latin typeface="Georgia" charset="0"/>
                <a:ea typeface="Georgia" charset="0"/>
                <a:cs typeface="Georgia" charset="0"/>
              </a:rPr>
              <a:t>“A word is known by the company it keeps”</a:t>
            </a:r>
            <a:endParaRPr lang="en-US" sz="4000" b="1" i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02" y="1794344"/>
            <a:ext cx="8990990" cy="47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Georgia" panose="02040502050405020303" pitchFamily="18" charset="0"/>
              </a:rPr>
              <a:t>Information Retrieval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Represent each document as a word vector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Represent corpus as term-document matrix (T-D matrix)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A classical method: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Create new vector from query terms</a:t>
            </a: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Find documents with highest dot-product</a:t>
            </a:r>
          </a:p>
        </p:txBody>
      </p:sp>
    </p:spTree>
    <p:extLst>
      <p:ext uri="{BB962C8B-B14F-4D97-AF65-F5344CB8AC3E}">
        <p14:creationId xmlns:p14="http://schemas.microsoft.com/office/powerpoint/2010/main" val="2724716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>
                <a:latin typeface="Georgia" panose="02040502050405020303" pitchFamily="18" charset="0"/>
              </a:rPr>
              <a:t>What is “Similarity” of Vectors?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709411" y="1542290"/>
            <a:ext cx="10515600" cy="435133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he-IL" u="sng" dirty="0">
                <a:latin typeface="Georgia" panose="02040502050405020303" pitchFamily="18" charset="0"/>
                <a:ea typeface="MS PGothic" panose="020B0600070205080204" pitchFamily="34" charset="-128"/>
              </a:rPr>
              <a:t>Euclidean Distance (a dissimilarity measure!): </a:t>
            </a:r>
          </a:p>
        </p:txBody>
      </p:sp>
      <p:cxnSp>
        <p:nvCxnSpPr>
          <p:cNvPr id="26628" name="Straight Connector 4"/>
          <p:cNvCxnSpPr>
            <a:cxnSpLocks noChangeShapeType="1"/>
          </p:cNvCxnSpPr>
          <p:nvPr/>
        </p:nvCxnSpPr>
        <p:spPr bwMode="auto">
          <a:xfrm rot="5400000" flipH="1" flipV="1">
            <a:off x="1509512" y="4402966"/>
            <a:ext cx="23622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29" name="Straight Arrow Connector 6"/>
          <p:cNvCxnSpPr>
            <a:cxnSpLocks noChangeShapeType="1"/>
          </p:cNvCxnSpPr>
          <p:nvPr/>
        </p:nvCxnSpPr>
        <p:spPr bwMode="auto">
          <a:xfrm>
            <a:off x="2309611" y="5431665"/>
            <a:ext cx="5715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0" name="Straight Arrow Connector 8"/>
          <p:cNvCxnSpPr>
            <a:cxnSpLocks noChangeShapeType="1"/>
          </p:cNvCxnSpPr>
          <p:nvPr/>
        </p:nvCxnSpPr>
        <p:spPr bwMode="auto">
          <a:xfrm flipV="1">
            <a:off x="2690611" y="4745865"/>
            <a:ext cx="3657600" cy="6858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Arrow Connector 10"/>
          <p:cNvCxnSpPr>
            <a:cxnSpLocks noChangeShapeType="1"/>
          </p:cNvCxnSpPr>
          <p:nvPr/>
        </p:nvCxnSpPr>
        <p:spPr bwMode="auto">
          <a:xfrm flipV="1">
            <a:off x="2690611" y="3069465"/>
            <a:ext cx="5105400" cy="23622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5738611" y="4974466"/>
            <a:ext cx="102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orange</a:t>
            </a:r>
          </a:p>
        </p:txBody>
      </p:sp>
      <p:pic>
        <p:nvPicPr>
          <p:cNvPr id="26633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99" y="2383665"/>
            <a:ext cx="45069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TextBox 12"/>
          <p:cNvSpPr txBox="1">
            <a:spLocks noChangeArrowheads="1"/>
          </p:cNvSpPr>
          <p:nvPr/>
        </p:nvSpPr>
        <p:spPr bwMode="auto">
          <a:xfrm>
            <a:off x="7402311" y="3145666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apple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348211" y="3069465"/>
            <a:ext cx="1371600" cy="1676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38200" y="6104029"/>
            <a:ext cx="6271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Limitation: very sensitive to word frequency!</a:t>
            </a:r>
          </a:p>
        </p:txBody>
      </p:sp>
    </p:spTree>
    <p:extLst>
      <p:ext uri="{BB962C8B-B14F-4D97-AF65-F5344CB8AC3E}">
        <p14:creationId xmlns:p14="http://schemas.microsoft.com/office/powerpoint/2010/main" val="103532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he-IL" u="sng" dirty="0">
                <a:latin typeface="Georgia" panose="02040502050405020303" pitchFamily="18" charset="0"/>
                <a:ea typeface="MS PGothic" panose="020B0600070205080204" pitchFamily="34" charset="-128"/>
              </a:rPr>
              <a:t>Cosine Similarity:</a:t>
            </a:r>
          </a:p>
        </p:txBody>
      </p:sp>
      <p:cxnSp>
        <p:nvCxnSpPr>
          <p:cNvPr id="28676" name="Straight Connector 4"/>
          <p:cNvCxnSpPr>
            <a:cxnSpLocks noChangeShapeType="1"/>
          </p:cNvCxnSpPr>
          <p:nvPr/>
        </p:nvCxnSpPr>
        <p:spPr bwMode="auto">
          <a:xfrm rot="5400000" flipH="1" flipV="1">
            <a:off x="1638301" y="4686301"/>
            <a:ext cx="23622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7" name="Straight Arrow Connector 6"/>
          <p:cNvCxnSpPr>
            <a:cxnSpLocks noChangeShapeType="1"/>
          </p:cNvCxnSpPr>
          <p:nvPr/>
        </p:nvCxnSpPr>
        <p:spPr bwMode="auto">
          <a:xfrm>
            <a:off x="2438400" y="5715000"/>
            <a:ext cx="5715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Straight Arrow Connector 8"/>
          <p:cNvCxnSpPr>
            <a:cxnSpLocks noChangeShapeType="1"/>
          </p:cNvCxnSpPr>
          <p:nvPr/>
        </p:nvCxnSpPr>
        <p:spPr bwMode="auto">
          <a:xfrm flipV="1">
            <a:off x="2819400" y="5029200"/>
            <a:ext cx="3657600" cy="6858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10"/>
          <p:cNvCxnSpPr>
            <a:cxnSpLocks noChangeShapeType="1"/>
          </p:cNvCxnSpPr>
          <p:nvPr/>
        </p:nvCxnSpPr>
        <p:spPr bwMode="auto">
          <a:xfrm flipV="1">
            <a:off x="2819400" y="3352800"/>
            <a:ext cx="5105400" cy="23622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0" name="TextBox 11"/>
          <p:cNvSpPr txBox="1">
            <a:spLocks noChangeArrowheads="1"/>
          </p:cNvSpPr>
          <p:nvPr/>
        </p:nvSpPr>
        <p:spPr bwMode="auto">
          <a:xfrm>
            <a:off x="5867400" y="5257801"/>
            <a:ext cx="1022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orange</a:t>
            </a:r>
          </a:p>
        </p:txBody>
      </p:sp>
      <p:sp>
        <p:nvSpPr>
          <p:cNvPr id="28681" name="TextBox 12"/>
          <p:cNvSpPr txBox="1">
            <a:spLocks noChangeArrowheads="1"/>
          </p:cNvSpPr>
          <p:nvPr/>
        </p:nvSpPr>
        <p:spPr bwMode="auto">
          <a:xfrm>
            <a:off x="7531100" y="3429001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2400">
                <a:solidFill>
                  <a:srgbClr val="CC0000"/>
                </a:solidFill>
                <a:latin typeface="Times" panose="02020603050405020304" pitchFamily="18" charset="0"/>
                <a:ea typeface="MS PGothic" panose="020B0600070205080204" pitchFamily="34" charset="-128"/>
              </a:rPr>
              <a:t>apple</a:t>
            </a:r>
          </a:p>
        </p:txBody>
      </p:sp>
      <p:pic>
        <p:nvPicPr>
          <p:cNvPr id="28682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62201"/>
            <a:ext cx="49657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urved Connector 16"/>
          <p:cNvCxnSpPr>
            <a:cxnSpLocks noChangeShapeType="1"/>
          </p:cNvCxnSpPr>
          <p:nvPr/>
        </p:nvCxnSpPr>
        <p:spPr bwMode="auto">
          <a:xfrm rot="16200000" flipH="1">
            <a:off x="4267200" y="5029200"/>
            <a:ext cx="304800" cy="304800"/>
          </a:xfrm>
          <a:prstGeom prst="curvedConnector3">
            <a:avLst>
              <a:gd name="adj1" fmla="val 17640"/>
            </a:avLst>
          </a:prstGeom>
          <a:noFill/>
          <a:ln w="38100" cmpd="sng">
            <a:solidFill>
              <a:schemeClr val="accent6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4" name="TextBox 3"/>
          <p:cNvSpPr txBox="1">
            <a:spLocks noChangeArrowheads="1"/>
          </p:cNvSpPr>
          <p:nvPr/>
        </p:nvSpPr>
        <p:spPr bwMode="auto">
          <a:xfrm>
            <a:off x="7696201" y="4133850"/>
            <a:ext cx="2652713" cy="1200150"/>
          </a:xfrm>
          <a:prstGeom prst="rect">
            <a:avLst/>
          </a:prstGeom>
          <a:solidFill>
            <a:srgbClr val="FF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800"/>
              <a:t>Use angle between vectors</a:t>
            </a:r>
            <a:br>
              <a:rPr lang="en-US" altLang="he-IL" sz="1800"/>
            </a:br>
            <a:r>
              <a:rPr lang="en-US" altLang="he-IL" sz="1800"/>
              <a:t>instead of point distance</a:t>
            </a:r>
            <a:br>
              <a:rPr lang="en-US" altLang="he-IL" sz="1800"/>
            </a:br>
            <a:r>
              <a:rPr lang="en-US" altLang="he-IL" sz="1800"/>
              <a:t>to get around word </a:t>
            </a:r>
            <a:br>
              <a:rPr lang="en-US" altLang="he-IL" sz="1800"/>
            </a:br>
            <a:r>
              <a:rPr lang="en-US" altLang="he-IL" sz="1800"/>
              <a:t>frequency issues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>
                <a:latin typeface="Georgia" panose="02040502050405020303" pitchFamily="18" charset="0"/>
              </a:rPr>
              <a:t>What is “Similarity” of Vectors?</a:t>
            </a:r>
          </a:p>
        </p:txBody>
      </p:sp>
    </p:spTree>
    <p:extLst>
      <p:ext uri="{BB962C8B-B14F-4D97-AF65-F5344CB8AC3E}">
        <p14:creationId xmlns:p14="http://schemas.microsoft.com/office/powerpoint/2010/main" val="419796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Building these magical vectors . . . 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8296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IN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How do we actually build these </a:t>
            </a:r>
            <a:r>
              <a:rPr lang="en-IN" dirty="0">
                <a:solidFill>
                  <a:schemeClr val="accent1"/>
                </a:solidFill>
                <a:effectLst/>
                <a:latin typeface="Georgia" charset="0"/>
                <a:ea typeface="Georgia" charset="0"/>
                <a:cs typeface="Georgia" charset="0"/>
              </a:rPr>
              <a:t>super-intelligent vectors</a:t>
            </a:r>
            <a:r>
              <a:rPr lang="en-IN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, that seem to have such magical powers?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IN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How to find a </a:t>
            </a:r>
            <a:r>
              <a:rPr lang="en-IN" dirty="0">
                <a:solidFill>
                  <a:schemeClr val="accent1"/>
                </a:solidFill>
                <a:effectLst/>
                <a:latin typeface="Georgia" charset="0"/>
                <a:ea typeface="Georgia" charset="0"/>
                <a:cs typeface="Georgia" charset="0"/>
              </a:rPr>
              <a:t>word’s friends</a:t>
            </a:r>
            <a:r>
              <a:rPr lang="en-IN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IN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the most famous methods to build such </a:t>
            </a:r>
            <a:r>
              <a:rPr lang="en-IN" dirty="0">
                <a:solidFill>
                  <a:schemeClr val="accent1"/>
                </a:solidFill>
                <a:effectLst/>
                <a:latin typeface="Georgia" charset="0"/>
                <a:ea typeface="Georgia" charset="0"/>
                <a:cs typeface="Georgia" charset="0"/>
              </a:rPr>
              <a:t>lower-dimension vector representations for </a:t>
            </a:r>
            <a:r>
              <a:rPr lang="en-IN" u="sng" dirty="0">
                <a:solidFill>
                  <a:schemeClr val="accent1"/>
                </a:solidFill>
                <a:effectLst/>
                <a:latin typeface="Georgia" charset="0"/>
                <a:ea typeface="Georgia" charset="0"/>
                <a:cs typeface="Georgia" charset="0"/>
              </a:rPr>
              <a:t>words based on their context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IN" sz="2800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Co-occurrence Matrix with SVD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IN" sz="2800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word2vec  (</a:t>
            </a:r>
            <a:r>
              <a:rPr lang="en-IN" sz="2800" i="1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Google)</a:t>
            </a:r>
            <a:endParaRPr lang="en-IN" sz="2800" dirty="0">
              <a:solidFill>
                <a:schemeClr val="tx1"/>
              </a:solidFill>
              <a:effectLst/>
              <a:latin typeface="Georgia" charset="0"/>
              <a:ea typeface="Georgia" charset="0"/>
              <a:cs typeface="Georgia" charset="0"/>
            </a:endParaRPr>
          </a:p>
          <a:p>
            <a:pPr marL="871200" lvl="1" indent="-457200">
              <a:buFont typeface="+mj-lt"/>
              <a:buAutoNum type="arabicPeriod"/>
            </a:pPr>
            <a:r>
              <a:rPr lang="en-IN" sz="2800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Global Vector Representations (</a:t>
            </a:r>
            <a:r>
              <a:rPr lang="en-IN" sz="2800" dirty="0" err="1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IN" sz="2800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)   (</a:t>
            </a:r>
            <a:r>
              <a:rPr lang="en-IN" sz="2800" i="1" dirty="0">
                <a:solidFill>
                  <a:schemeClr val="tx1"/>
                </a:solidFill>
                <a:effectLst/>
                <a:latin typeface="Georgia" charset="0"/>
                <a:ea typeface="Georgia" charset="0"/>
                <a:cs typeface="Georgia" charset="0"/>
              </a:rPr>
              <a:t>Stanford)</a:t>
            </a:r>
            <a:endParaRPr lang="en-IN" sz="2800" dirty="0">
              <a:solidFill>
                <a:schemeClr val="tx1"/>
              </a:solidFill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46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1107036"/>
            <a:ext cx="10141552" cy="1828813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Co-occurrence Matrix with </a:t>
            </a:r>
            <a:r>
              <a:rPr lang="en-IN" sz="4800" b="1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Singular Value Decomposition</a:t>
            </a:r>
            <a:endParaRPr lang="en-US" sz="4800" b="1" dirty="0">
              <a:solidFill>
                <a:srgbClr val="00B0F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6150" name="Picture 6" descr="http://www.bigdataexaminer.com/wp-content/uploads/2014/12/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60" y="3290267"/>
            <a:ext cx="3734873" cy="23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67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851" y="184597"/>
            <a:ext cx="10353762" cy="970450"/>
          </a:xfrm>
        </p:spPr>
        <p:txBody>
          <a:bodyPr/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Building a Co-occurrence Matrix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33" y="2608451"/>
            <a:ext cx="8462025" cy="3979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074" y="1395377"/>
            <a:ext cx="415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Corpus =  {“I like deep learning”</a:t>
            </a:r>
          </a:p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	       “I like NLP”</a:t>
            </a:r>
          </a:p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	       “I enjoy flying”} 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532" y="1395377"/>
            <a:ext cx="538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Context =  previous word and next word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54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49" y="236113"/>
            <a:ext cx="11732654" cy="9704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Dimension Reduction using </a:t>
            </a:r>
            <a:br>
              <a:rPr lang="en-IN" b="1" dirty="0">
                <a:latin typeface="Georgia" charset="0"/>
                <a:ea typeface="Georgia" charset="0"/>
                <a:cs typeface="Georgia" charset="0"/>
              </a:rPr>
            </a:br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    Singular Value Decomposition (SVD)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01" y="1349810"/>
            <a:ext cx="11281558" cy="50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7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Singular Value Decomposition (SVD)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0" y="1605808"/>
            <a:ext cx="9917337" cy="3954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880" y="5713367"/>
            <a:ext cx="1012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The problem with this method, is that we may end up with </a:t>
            </a:r>
            <a:r>
              <a:rPr lang="en-IN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matrices having billions of rows and columns</a:t>
            </a:r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, which makes SVD computationally restrictive.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94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1" y="1378225"/>
            <a:ext cx="8888896" cy="50522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92739" y="916560"/>
            <a:ext cx="783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>
                <a:latin typeface="Georgia" charset="0"/>
                <a:ea typeface="Georgia" charset="0"/>
                <a:cs typeface="Georgia" charset="0"/>
              </a:rPr>
              <a:t>Outcomes: Singular </a:t>
            </a:r>
            <a:r>
              <a:rPr lang="en-IN" sz="2400" b="1" dirty="0">
                <a:latin typeface="Georgia" charset="0"/>
                <a:ea typeface="Georgia" charset="0"/>
                <a:cs typeface="Georgia" charset="0"/>
              </a:rPr>
              <a:t>Value Decomposition (SVD)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284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600" b="1" dirty="0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word2vec</a:t>
            </a:r>
            <a:endParaRPr lang="en-US" sz="6600" b="1" dirty="0">
              <a:solidFill>
                <a:srgbClr val="00B0F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130" name="Picture 10" descr="https://encrypted-tbn0.gstatic.com/images?q=tbn:ANd9GcRzLorsub5zW2Rb7l6JUzNegVacz1i8LP0aKBtGd2ephaO5x1F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784" y="4720345"/>
            <a:ext cx="3417619" cy="19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31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9" y="391005"/>
            <a:ext cx="10515600" cy="1325563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09" y="1406105"/>
            <a:ext cx="7072223" cy="47363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two-layer neural net </a:t>
            </a:r>
            <a:r>
              <a:rPr lang="en-US" dirty="0">
                <a:latin typeface="Georgia" panose="02040502050405020303" pitchFamily="18" charset="0"/>
              </a:rPr>
              <a:t>that processes text.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Input is a text corpus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Output is a set of vectors: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feature vectors </a:t>
            </a:r>
            <a:r>
              <a:rPr lang="en-US" dirty="0">
                <a:latin typeface="Georgia" panose="02040502050405020303" pitchFamily="18" charset="0"/>
              </a:rPr>
              <a:t>for words in that corpus.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Not a deep neural network, but a numerical form that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deep nets </a:t>
            </a:r>
            <a:r>
              <a:rPr lang="en-US" dirty="0">
                <a:latin typeface="Georgia" panose="02040502050405020303" pitchFamily="18" charset="0"/>
              </a:rPr>
              <a:t>can understand</a:t>
            </a:r>
          </a:p>
          <a:p>
            <a:r>
              <a:rPr lang="en-US" dirty="0">
                <a:latin typeface="Georgia" panose="02040502050405020303" pitchFamily="18" charset="0"/>
              </a:rPr>
              <a:t>Measuring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cosine similarity</a:t>
            </a:r>
            <a:r>
              <a:rPr lang="en-US" dirty="0">
                <a:latin typeface="Georgia" panose="02040502050405020303" pitchFamily="18" charset="0"/>
              </a:rPr>
              <a:t>,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No similarity is expressed as a 90 degree angle,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Total similarity of 1 is a 0 degree angle</a:t>
            </a:r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099728"/>
            <a:ext cx="49244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89012" y="2218840"/>
            <a:ext cx="4810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 list of words associated with “Sweden” using Word2vec, in order of proximity: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05" y="5440392"/>
            <a:ext cx="37623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Vector Space Model: </a:t>
            </a:r>
            <a:br>
              <a:rPr lang="en-US" altLang="en-US" b="1" dirty="0">
                <a:latin typeface="Georgia" panose="02040502050405020303" pitchFamily="18" charset="0"/>
              </a:rPr>
            </a:br>
            <a:r>
              <a:rPr lang="en-US" altLang="en-US" b="1" dirty="0">
                <a:latin typeface="Georgia" panose="02040502050405020303" pitchFamily="18" charset="0"/>
              </a:rPr>
              <a:t>       Query-Document Matching Scores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We need a way of assigning a score to a query/document pair</a:t>
            </a:r>
          </a:p>
          <a:p>
            <a:pPr lvl="4"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Let’s start with a one-term query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If the query term does not occur in the document: score should be 0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The more frequent the query term in the document, the higher the score (should be)</a:t>
            </a:r>
          </a:p>
          <a:p>
            <a:pPr lvl="4"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We will look at a number of alternatives for this.</a:t>
            </a:r>
          </a:p>
        </p:txBody>
      </p:sp>
    </p:spTree>
    <p:extLst>
      <p:ext uri="{BB962C8B-B14F-4D97-AF65-F5344CB8AC3E}">
        <p14:creationId xmlns:p14="http://schemas.microsoft.com/office/powerpoint/2010/main" val="245577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977" y="192597"/>
            <a:ext cx="10515600" cy="1325563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Word2Vec</a:t>
            </a:r>
          </a:p>
        </p:txBody>
      </p:sp>
      <p:pic>
        <p:nvPicPr>
          <p:cNvPr id="2050" name="Picture 2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0" y="1648222"/>
            <a:ext cx="7072313" cy="41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013277" y="931653"/>
            <a:ext cx="4830792" cy="5159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Word2vec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Georgia" panose="02040502050405020303" pitchFamily="18" charset="0"/>
              </a:rPr>
              <a:t>vectorizes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” about words </a:t>
            </a:r>
            <a:r>
              <a:rPr lang="en-US" dirty="0">
                <a:latin typeface="Georgia" panose="02040502050405020303" pitchFamily="18" charset="0"/>
              </a:rPr>
              <a:t>for natural language computer-readable  performing operations on words to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detect their similarities</a:t>
            </a:r>
            <a:r>
              <a:rPr lang="en-US" dirty="0">
                <a:latin typeface="Georgia" panose="02040502050405020303" pitchFamily="18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Word2vec trains words against other words that neighbor them in the input corpus.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Georgia" panose="02040502050405020303" pitchFamily="18" charset="0"/>
              </a:rPr>
              <a:t>using context to predict a target word (a method known as </a:t>
            </a:r>
            <a:r>
              <a:rPr lang="en-US" b="1" dirty="0">
                <a:latin typeface="Georgia" panose="02040502050405020303" pitchFamily="18" charset="0"/>
              </a:rPr>
              <a:t>continuous bag of words</a:t>
            </a:r>
            <a:r>
              <a:rPr lang="en-US" dirty="0">
                <a:latin typeface="Georgia" panose="02040502050405020303" pitchFamily="18" charset="0"/>
              </a:rPr>
              <a:t>, or CBOW),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eorgia" panose="02040502050405020303" pitchFamily="18" charset="0"/>
              </a:rPr>
              <a:t>using a word to predict a target context, called </a:t>
            </a:r>
            <a:r>
              <a:rPr lang="en-US" b="1" dirty="0">
                <a:latin typeface="Georgia" panose="02040502050405020303" pitchFamily="18" charset="0"/>
              </a:rPr>
              <a:t>skip-gram</a:t>
            </a:r>
            <a:r>
              <a:rPr lang="en-US" dirty="0">
                <a:latin typeface="Georgia" panose="02040502050405020303" pitchFamily="18" charset="0"/>
              </a:rPr>
              <a:t> - more accurate results on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686290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6271" y="419590"/>
            <a:ext cx="10353762" cy="970450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Architecture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241671"/>
            <a:ext cx="8706678" cy="65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0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45366"/>
            <a:ext cx="10353762" cy="970450"/>
          </a:xfrm>
        </p:spPr>
        <p:txBody>
          <a:bodyPr/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Context Windows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115816"/>
                <a:ext cx="10353762" cy="4058751"/>
              </a:xfrm>
            </p:spPr>
            <p:txBody>
              <a:bodyPr>
                <a:noAutofit/>
              </a:bodyPr>
              <a:lstStyle/>
              <a:p>
                <a:r>
                  <a:rPr lang="en-IN" sz="3200" dirty="0">
                    <a:latin typeface="Georgia" charset="0"/>
                    <a:ea typeface="Georgia" charset="0"/>
                    <a:cs typeface="Georgia" charset="0"/>
                  </a:rPr>
                  <a:t>Context can be anything – a surrounding n-gram, a randomly sampled set of words from a fixed size window around the word</a:t>
                </a:r>
              </a:p>
              <a:p>
                <a:pPr marL="36900" indent="0">
                  <a:buNone/>
                </a:pPr>
                <a:endParaRPr lang="en-IN" sz="3200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 marL="36900" indent="0">
                  <a:buNone/>
                </a:pPr>
                <a:r>
                  <a:rPr lang="en-IN" sz="3200" dirty="0">
                    <a:latin typeface="Georgia" charset="0"/>
                    <a:ea typeface="Georgia" charset="0"/>
                    <a:cs typeface="Georgia" charset="0"/>
                  </a:rPr>
                  <a:t>For example, assume context is defined as the word following a word.</a:t>
                </a:r>
              </a:p>
              <a:p>
                <a:pPr marL="36900" indent="0">
                  <a:buNone/>
                </a:pPr>
                <a:r>
                  <a:rPr lang="en-IN" sz="3200" dirty="0">
                    <a:latin typeface="Georgia" charset="0"/>
                    <a:ea typeface="Georgia" charset="0"/>
                    <a:cs typeface="Georgia" charset="0"/>
                  </a:rPr>
                  <a:t>i.e.                </a:t>
                </a:r>
                <a14:m>
                  <m:oMath xmlns:m="http://schemas.openxmlformats.org/officeDocument/2006/math">
                    <m:r>
                      <a:rPr lang="en-IN" sz="3200" b="1" i="1" smtClean="0">
                        <a:solidFill>
                          <a:srgbClr val="00B050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𝒄𝒐𝒏𝒕𝒆𝒙𝒕</m:t>
                    </m:r>
                    <m:d>
                      <m:dPr>
                        <m:ctrlP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Georgia" charset="0"/>
                                <a:cs typeface="Georgia" charset="0"/>
                              </a:rPr>
                            </m:ctrlPr>
                          </m:sSubPr>
                          <m:e>
                            <m:r>
                              <a:rPr lang="en-IN" sz="3200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Georgia" charset="0"/>
                                <a:cs typeface="Georgia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3200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Georgia" charset="0"/>
                                <a:cs typeface="Georgia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IN" sz="3200" b="1" i="1" smtClean="0">
                        <a:solidFill>
                          <a:srgbClr val="00B050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=</m:t>
                    </m:r>
                    <m:sSub>
                      <m:sSubPr>
                        <m:ctrlP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</m:ctrlPr>
                      </m:sSubPr>
                      <m:e>
                        <m: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𝒘</m:t>
                        </m:r>
                      </m:e>
                      <m:sub>
                        <m: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𝒊</m:t>
                        </m:r>
                        <m: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+</m:t>
                        </m:r>
                        <m:r>
                          <a:rPr lang="en-IN" sz="32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𝟏</m:t>
                        </m:r>
                      </m:sub>
                    </m:sSub>
                  </m:oMath>
                </a14:m>
                <a:endParaRPr lang="en-IN" sz="3200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 marL="36900" indent="0">
                  <a:buNone/>
                </a:pPr>
                <a:r>
                  <a:rPr lang="en-IN" sz="3200" b="1" dirty="0">
                    <a:latin typeface="Georgia" charset="0"/>
                    <a:ea typeface="Georgia" charset="0"/>
                    <a:cs typeface="Georgia" charset="0"/>
                  </a:rPr>
                  <a:t>Corpus:  </a:t>
                </a:r>
                <a:r>
                  <a:rPr lang="en-IN" sz="3200" b="1" i="1" dirty="0">
                    <a:latin typeface="Georgia" charset="0"/>
                    <a:ea typeface="Georgia" charset="0"/>
                    <a:cs typeface="Georgia" charset="0"/>
                  </a:rPr>
                  <a:t>I ate the cat</a:t>
                </a:r>
              </a:p>
              <a:p>
                <a:pPr marL="36900" indent="0">
                  <a:buNone/>
                </a:pPr>
                <a:r>
                  <a:rPr lang="en-IN" sz="3200" b="1" dirty="0">
                    <a:latin typeface="Georgia" charset="0"/>
                    <a:ea typeface="Georgia" charset="0"/>
                    <a:cs typeface="Georgia" charset="0"/>
                  </a:rPr>
                  <a:t>Training Set : </a:t>
                </a:r>
                <a:r>
                  <a:rPr lang="en-IN" sz="3200" b="1" i="1" dirty="0" err="1">
                    <a:latin typeface="Georgia" charset="0"/>
                    <a:ea typeface="Georgia" charset="0"/>
                    <a:cs typeface="Georgia" charset="0"/>
                  </a:rPr>
                  <a:t>I|ate</a:t>
                </a:r>
                <a:r>
                  <a:rPr lang="en-IN" sz="3200" b="1" i="1" dirty="0">
                    <a:latin typeface="Georgia" charset="0"/>
                    <a:ea typeface="Georgia" charset="0"/>
                    <a:cs typeface="Georgia" charset="0"/>
                  </a:rPr>
                  <a:t>,  </a:t>
                </a:r>
                <a:r>
                  <a:rPr lang="en-IN" sz="3200" b="1" i="1" dirty="0" err="1">
                    <a:latin typeface="Georgia" charset="0"/>
                    <a:ea typeface="Georgia" charset="0"/>
                    <a:cs typeface="Georgia" charset="0"/>
                  </a:rPr>
                  <a:t>ate|the</a:t>
                </a:r>
                <a:r>
                  <a:rPr lang="en-IN" sz="3200" b="1" i="1" dirty="0">
                    <a:latin typeface="Georgia" charset="0"/>
                    <a:ea typeface="Georgia" charset="0"/>
                    <a:cs typeface="Georgia" charset="0"/>
                  </a:rPr>
                  <a:t> ,  </a:t>
                </a:r>
                <a:r>
                  <a:rPr lang="en-IN" sz="3200" b="1" i="1" dirty="0" err="1">
                    <a:latin typeface="Georgia" charset="0"/>
                    <a:ea typeface="Georgia" charset="0"/>
                    <a:cs typeface="Georgia" charset="0"/>
                  </a:rPr>
                  <a:t>the|cat</a:t>
                </a:r>
                <a:r>
                  <a:rPr lang="en-IN" sz="3200" b="1" i="1" dirty="0">
                    <a:latin typeface="Georgia" charset="0"/>
                    <a:ea typeface="Georgia" charset="0"/>
                    <a:cs typeface="Georgia" charset="0"/>
                  </a:rPr>
                  <a:t>, cat|.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115816"/>
                <a:ext cx="10353762" cy="4058751"/>
              </a:xfrm>
              <a:blipFill rotWithShape="0">
                <a:blip r:embed="rId2"/>
                <a:stretch>
                  <a:fillRect l="-1355" t="-3003"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633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49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Georgia" charset="0"/>
                <a:ea typeface="Georgia" charset="0"/>
                <a:cs typeface="Georgia" charset="0"/>
              </a:rPr>
              <a:t>Training Data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957" y="1182484"/>
            <a:ext cx="10353762" cy="4887292"/>
          </a:xfrm>
        </p:spPr>
        <p:txBody>
          <a:bodyPr>
            <a:no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eat|apple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eat|orange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eat|rice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drink|juice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drink|milk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drink|water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orange|juice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apple|juice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rice|milk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milk|drink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water|drink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juice|drink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431" y="1503841"/>
            <a:ext cx="69742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latin typeface="Georgia" charset="0"/>
                <a:ea typeface="Georgia" charset="0"/>
                <a:cs typeface="Georgia" charset="0"/>
              </a:rPr>
              <a:t>Concept :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Milk and Juice are drinks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Apples, Oranges and Rice can be eaten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Apples and Orange are also juices</a:t>
            </a:r>
          </a:p>
          <a:p>
            <a:pPr marL="342900" indent="-342900">
              <a:buFont typeface="+mj-lt"/>
              <a:buAutoNum type="arabicPeriod"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Rice milk is a actually a type of milk! </a:t>
            </a:r>
          </a:p>
          <a:p>
            <a:endParaRPr lang="en-IN" dirty="0">
              <a:latin typeface="Georgia" charset="0"/>
              <a:ea typeface="Georgia" charset="0"/>
              <a:cs typeface="Georgia" charset="0"/>
            </a:endParaRPr>
          </a:p>
          <a:p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1vuguNDlmGMMbucuVyCixjshsORflwYmnxKX-o0w8luouINiBJnUI_BprEqhwwz_-obVxpPS9Zc7Ij2pGKVJYjl8U-RgbOpggEYpc86CU1xxmt5xp_Y_SN2tiIY0NWa4BCxqQVNg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4" y="467569"/>
            <a:ext cx="1117282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45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97" y="112430"/>
            <a:ext cx="11877137" cy="91875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Georgia" panose="02040502050405020303" pitchFamily="18" charset="0"/>
              </a:rPr>
              <a:t>Word2Vec: Learning about Word Association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" y="1708031"/>
            <a:ext cx="5292051" cy="36910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074" y="5475744"/>
            <a:ext cx="5693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Similarity is just the basis of many associations that Word2vec can learn. For example, it can gauge relations between words of one language, and map them to another.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87" y="1031181"/>
            <a:ext cx="6166971" cy="46018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4403" y="5697386"/>
            <a:ext cx="591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If you only knew that Rome was the capital of Italy, and were wondering about the capital of China, then the equation Rome -Italy + China would return Beijing.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910787" y="1031181"/>
            <a:ext cx="0" cy="488654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18642" y="838691"/>
            <a:ext cx="2288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Case 1: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9050" y="738312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347748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versions/r0.7/images/linear-relationshi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3" y="1258079"/>
            <a:ext cx="11887338" cy="41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9251" y="5898524"/>
            <a:ext cx="87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vector[Queen] =  vector[King]  - vector[Man] + vector[Woman]  </a:t>
            </a:r>
            <a:endParaRPr lang="en-US" sz="2400" dirty="0">
              <a:solidFill>
                <a:srgbClr val="00B0F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7097" y="112430"/>
            <a:ext cx="11877137" cy="91875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Georgia" panose="02040502050405020303" pitchFamily="18" charset="0"/>
              </a:rPr>
              <a:t>Word2Vec: Learning about Word Association </a:t>
            </a:r>
          </a:p>
        </p:txBody>
      </p:sp>
    </p:spTree>
    <p:extLst>
      <p:ext uri="{BB962C8B-B14F-4D97-AF65-F5344CB8AC3E}">
        <p14:creationId xmlns:p14="http://schemas.microsoft.com/office/powerpoint/2010/main" val="1487643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folgertkarsdorp.nl/content/images/2015/01/vec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96" y="206961"/>
            <a:ext cx="9213760" cy="63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2859" y="1472411"/>
            <a:ext cx="9590550" cy="1828813"/>
          </a:xfrm>
        </p:spPr>
        <p:txBody>
          <a:bodyPr>
            <a:no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Global Vectors for Word Representation (</a:t>
            </a:r>
            <a:r>
              <a:rPr lang="en-IN" sz="5400" b="1" dirty="0" err="1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IN" sz="5400" b="1" dirty="0">
                <a:solidFill>
                  <a:srgbClr val="00B0F0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5400" b="1" dirty="0">
              <a:solidFill>
                <a:srgbClr val="00B0F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170" name="Picture 2" descr="https://pbs.twimg.com/profile_images/722745234/nlp-logo-4x4_4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603" y="4131210"/>
            <a:ext cx="2164081" cy="21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1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Georgia" charset="0"/>
                <a:ea typeface="Georgia" charset="0"/>
                <a:cs typeface="Georgia" charset="0"/>
              </a:rPr>
              <a:t>Global Vectors for Word Representation (</a:t>
            </a:r>
            <a:r>
              <a:rPr lang="en-IN" sz="4000" dirty="0" err="1"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IN" sz="4000" dirty="0"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4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119" y="1941683"/>
            <a:ext cx="10353762" cy="4058751"/>
          </a:xfrm>
        </p:spPr>
        <p:txBody>
          <a:bodyPr>
            <a:normAutofit/>
          </a:bodyPr>
          <a:lstStyle/>
          <a:p>
            <a:r>
              <a:rPr lang="en-IN" sz="2800" u="sng" dirty="0">
                <a:latin typeface="Georgia" charset="0"/>
                <a:ea typeface="Georgia" charset="0"/>
                <a:cs typeface="Georgia" charset="0"/>
              </a:rPr>
              <a:t>Uses ratios of co-occurrence probabilities</a:t>
            </a:r>
            <a:r>
              <a:rPr lang="en-IN" sz="2800" dirty="0">
                <a:latin typeface="Georgia" charset="0"/>
                <a:ea typeface="Georgia" charset="0"/>
                <a:cs typeface="Georgia" charset="0"/>
              </a:rPr>
              <a:t>, rather than the co-occurrence probabilities themselves</a:t>
            </a:r>
          </a:p>
          <a:p>
            <a:endParaRPr lang="en-US" sz="28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8" y="3375654"/>
            <a:ext cx="11677281" cy="231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Jaccard</a:t>
            </a:r>
            <a:r>
              <a:rPr lang="en-US" altLang="en-US" b="1" dirty="0">
                <a:latin typeface="Georgia" panose="02040502050405020303" pitchFamily="18" charset="0"/>
              </a:rPr>
              <a:t> Coefficient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err="1">
                <a:latin typeface="Georgia" panose="02040502050405020303" pitchFamily="18" charset="0"/>
              </a:rPr>
              <a:t>Jaccard</a:t>
            </a:r>
            <a:r>
              <a:rPr lang="en-US" altLang="en-US" dirty="0">
                <a:latin typeface="Georgia" panose="02040502050405020303" pitchFamily="18" charset="0"/>
              </a:rPr>
              <a:t> coefficient is a commonly used measure of overlap of two sets </a:t>
            </a:r>
            <a:r>
              <a:rPr lang="en-US" altLang="en-US" i="1" dirty="0">
                <a:latin typeface="Georgia" panose="02040502050405020303" pitchFamily="18" charset="0"/>
              </a:rPr>
              <a:t>A</a:t>
            </a:r>
            <a:r>
              <a:rPr lang="en-US" altLang="en-US" dirty="0">
                <a:latin typeface="Georgia" panose="02040502050405020303" pitchFamily="18" charset="0"/>
              </a:rPr>
              <a:t> and </a:t>
            </a:r>
            <a:r>
              <a:rPr lang="en-US" altLang="en-US" i="1" dirty="0">
                <a:latin typeface="Georgia" panose="02040502050405020303" pitchFamily="18" charset="0"/>
              </a:rPr>
              <a:t>B</a:t>
            </a:r>
          </a:p>
          <a:p>
            <a:pPr lvl="4" eaLnBrk="1" hangingPunct="1"/>
            <a:endParaRPr lang="en-US" altLang="en-US" dirty="0">
              <a:latin typeface="Georgia" panose="02040502050405020303" pitchFamily="18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dirty="0" err="1">
                <a:solidFill>
                  <a:srgbClr val="0000FF"/>
                </a:solidFill>
                <a:latin typeface="Georgia" panose="02040502050405020303" pitchFamily="18" charset="0"/>
              </a:rPr>
              <a:t>jaccard</a:t>
            </a:r>
            <a:r>
              <a:rPr lang="en-US" altLang="en-US" i="1" dirty="0">
                <a:solidFill>
                  <a:srgbClr val="0000FF"/>
                </a:solidFill>
                <a:latin typeface="Georgia" panose="02040502050405020303" pitchFamily="18" charset="0"/>
              </a:rPr>
              <a:t>(A,B) = |A ∩ B| / |A </a:t>
            </a:r>
            <a:r>
              <a:rPr lang="en-US" altLang="en-US" dirty="0">
                <a:solidFill>
                  <a:srgbClr val="0000FF"/>
                </a:solidFill>
                <a:latin typeface="Georgia" panose="02040502050405020303" pitchFamily="18" charset="0"/>
              </a:rPr>
              <a:t>∪ </a:t>
            </a:r>
            <a:r>
              <a:rPr lang="en-US" altLang="en-US" i="1" dirty="0">
                <a:solidFill>
                  <a:srgbClr val="0000FF"/>
                </a:solidFill>
                <a:latin typeface="Georgia" panose="02040502050405020303" pitchFamily="18" charset="0"/>
              </a:rPr>
              <a:t>B|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 dirty="0">
              <a:latin typeface="Georgia" panose="02040502050405020303" pitchFamily="18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dirty="0" err="1">
                <a:latin typeface="Georgia" panose="02040502050405020303" pitchFamily="18" charset="0"/>
              </a:rPr>
              <a:t>jaccard</a:t>
            </a:r>
            <a:r>
              <a:rPr lang="en-US" altLang="en-US" i="1" dirty="0">
                <a:latin typeface="Georgia" panose="02040502050405020303" pitchFamily="18" charset="0"/>
              </a:rPr>
              <a:t>(A,A) = 1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dirty="0" err="1">
                <a:latin typeface="Georgia" panose="02040502050405020303" pitchFamily="18" charset="0"/>
              </a:rPr>
              <a:t>jaccard</a:t>
            </a:r>
            <a:r>
              <a:rPr lang="en-US" altLang="en-US" i="1" dirty="0">
                <a:latin typeface="Georgia" panose="02040502050405020303" pitchFamily="18" charset="0"/>
              </a:rPr>
              <a:t>(A,B) = 0 </a:t>
            </a:r>
            <a:r>
              <a:rPr lang="en-US" altLang="en-US" dirty="0">
                <a:latin typeface="Georgia" panose="02040502050405020303" pitchFamily="18" charset="0"/>
              </a:rPr>
              <a:t>if </a:t>
            </a:r>
            <a:r>
              <a:rPr lang="en-US" altLang="en-US" i="1" dirty="0">
                <a:latin typeface="Georgia" panose="02040502050405020303" pitchFamily="18" charset="0"/>
              </a:rPr>
              <a:t>A ∩ B = 0</a:t>
            </a:r>
          </a:p>
          <a:p>
            <a:pPr lvl="4" eaLnBrk="1" hangingPunct="1"/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i="1" dirty="0">
                <a:latin typeface="Georgia" panose="02040502050405020303" pitchFamily="18" charset="0"/>
              </a:rPr>
              <a:t>A</a:t>
            </a:r>
            <a:r>
              <a:rPr lang="en-US" altLang="en-US" dirty="0">
                <a:latin typeface="Georgia" panose="02040502050405020303" pitchFamily="18" charset="0"/>
              </a:rPr>
              <a:t> and </a:t>
            </a:r>
            <a:r>
              <a:rPr lang="en-US" altLang="en-US" i="1" dirty="0">
                <a:latin typeface="Georgia" panose="02040502050405020303" pitchFamily="18" charset="0"/>
              </a:rPr>
              <a:t>B</a:t>
            </a:r>
            <a:r>
              <a:rPr lang="en-US" altLang="en-US" dirty="0">
                <a:latin typeface="Georgia" panose="02040502050405020303" pitchFamily="18" charset="0"/>
              </a:rPr>
              <a:t> don’t have to be the same size.</a:t>
            </a:r>
          </a:p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JC always assigns a number between </a:t>
            </a:r>
            <a:r>
              <a:rPr lang="en-US" altLang="en-US" i="1" dirty="0">
                <a:latin typeface="Georgia" panose="02040502050405020303" pitchFamily="18" charset="0"/>
              </a:rPr>
              <a:t>0</a:t>
            </a:r>
            <a:r>
              <a:rPr lang="en-US" altLang="en-US" dirty="0">
                <a:latin typeface="Georgia" panose="02040502050405020303" pitchFamily="18" charset="0"/>
              </a:rPr>
              <a:t> and </a:t>
            </a:r>
            <a:r>
              <a:rPr lang="en-US" altLang="en-US" i="1" dirty="0">
                <a:latin typeface="Georgia" panose="02040502050405020303" pitchFamily="18" charset="0"/>
              </a:rPr>
              <a:t>1</a:t>
            </a:r>
            <a:r>
              <a:rPr lang="en-US" altLang="en-US" dirty="0"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965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Georgia" charset="0"/>
                <a:ea typeface="Georgia" charset="0"/>
                <a:cs typeface="Georgia" charset="0"/>
              </a:rPr>
              <a:t>Global Vectors for Word Representation (</a:t>
            </a:r>
            <a:r>
              <a:rPr lang="en-IN" sz="4000" dirty="0" err="1"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IN" sz="4000" dirty="0"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4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Georgia" charset="0"/>
                <a:ea typeface="Georgia" charset="0"/>
                <a:cs typeface="Georgia" charset="0"/>
              </a:rPr>
              <a:t>Global log-bilinear regression model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for the unsupervised learning of word representations </a:t>
            </a: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This outperforms other models on some tasks like</a:t>
            </a:r>
          </a:p>
          <a:p>
            <a:pPr lvl="1"/>
            <a:r>
              <a:rPr lang="en-US" sz="2800" i="1" dirty="0">
                <a:latin typeface="Georgia" charset="0"/>
                <a:ea typeface="Georgia" charset="0"/>
                <a:cs typeface="Georgia" charset="0"/>
              </a:rPr>
              <a:t>word analogy</a:t>
            </a: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, </a:t>
            </a:r>
          </a:p>
          <a:p>
            <a:pPr lvl="1"/>
            <a:r>
              <a:rPr lang="en-US" sz="2800" i="1" dirty="0">
                <a:latin typeface="Georgia" charset="0"/>
                <a:ea typeface="Georgia" charset="0"/>
                <a:cs typeface="Georgia" charset="0"/>
              </a:rPr>
              <a:t>word similarity</a:t>
            </a: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, and </a:t>
            </a:r>
          </a:p>
          <a:p>
            <a:pPr lvl="1"/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named entity recognition.</a:t>
            </a:r>
          </a:p>
        </p:txBody>
      </p:sp>
    </p:spTree>
    <p:extLst>
      <p:ext uri="{BB962C8B-B14F-4D97-AF65-F5344CB8AC3E}">
        <p14:creationId xmlns:p14="http://schemas.microsoft.com/office/powerpoint/2010/main" val="96627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-5937"/>
            <a:ext cx="10515600" cy="1325563"/>
          </a:xfrm>
        </p:spPr>
        <p:txBody>
          <a:bodyPr/>
          <a:lstStyle/>
          <a:p>
            <a:r>
              <a:rPr lang="en-US">
                <a:latin typeface="Georgia" charset="0"/>
                <a:ea typeface="Georgia" charset="0"/>
                <a:cs typeface="Georgia" charset="0"/>
              </a:rPr>
              <a:t>Word Analogy Task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R</a:t>
            </a:r>
            <a:r>
              <a:rPr lang="en-US">
                <a:latin typeface="Georgia" charset="0"/>
                <a:ea typeface="Georgia" charset="0"/>
                <a:cs typeface="Georgia" charset="0"/>
              </a:rPr>
              <a:t>esults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89" y="948566"/>
            <a:ext cx="5027924" cy="5686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7809" y="1186863"/>
            <a:ext cx="40816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charset="0"/>
              </a:rPr>
              <a:t>Five corpora including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Georgia" charset="0"/>
              </a:rPr>
              <a:t>2010 Wikipedia dump with 1 billion tokens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Georgia" charset="0"/>
              </a:rPr>
              <a:t>2014 Wikipedia dump with 1.6 billion tokens,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222222"/>
                </a:solidFill>
                <a:latin typeface="Georgia" charset="0"/>
              </a:rPr>
              <a:t>Gigaword</a:t>
            </a:r>
            <a:r>
              <a:rPr lang="en-US" dirty="0">
                <a:solidFill>
                  <a:srgbClr val="222222"/>
                </a:solidFill>
                <a:latin typeface="Georgia" charset="0"/>
              </a:rPr>
              <a:t> 5 with 4.3 billion tokens,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Georgia" charset="0"/>
              </a:rPr>
              <a:t>a combination of </a:t>
            </a:r>
            <a:r>
              <a:rPr lang="en-US" dirty="0" err="1">
                <a:solidFill>
                  <a:srgbClr val="222222"/>
                </a:solidFill>
                <a:latin typeface="Georgia" charset="0"/>
              </a:rPr>
              <a:t>Gigaword</a:t>
            </a:r>
            <a:r>
              <a:rPr lang="en-US" dirty="0">
                <a:solidFill>
                  <a:srgbClr val="222222"/>
                </a:solidFill>
                <a:latin typeface="Georgia" charset="0"/>
              </a:rPr>
              <a:t> 5 and the 2014 Wikipedia dump </a:t>
            </a:r>
            <a:r>
              <a:rPr lang="en-US" dirty="0" err="1">
                <a:solidFill>
                  <a:srgbClr val="222222"/>
                </a:solidFill>
                <a:latin typeface="Georgia" charset="0"/>
              </a:rPr>
              <a:t>totalling</a:t>
            </a:r>
            <a:r>
              <a:rPr lang="en-US" dirty="0">
                <a:solidFill>
                  <a:srgbClr val="222222"/>
                </a:solidFill>
                <a:latin typeface="Georgia" charset="0"/>
              </a:rPr>
              <a:t> 6 billion tokens,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Georgia" charset="0"/>
              </a:rPr>
              <a:t>42 billion tokens of web data from Common Crawl.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9754" y="6534834"/>
            <a:ext cx="904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blog.acolyer.org</a:t>
            </a:r>
            <a:r>
              <a:rPr lang="en-US" dirty="0"/>
              <a:t>/2016/04/22/glove-global-vectors-for-word-representation/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809" y="4674113"/>
            <a:ext cx="3699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Georgia" charset="0"/>
              </a:rPr>
              <a:t>GloVe</a:t>
            </a:r>
            <a:r>
              <a:rPr lang="en-US" dirty="0">
                <a:solidFill>
                  <a:srgbClr val="222222"/>
                </a:solidFill>
                <a:latin typeface="Georgia" charset="0"/>
              </a:rPr>
              <a:t> does very well on the word analogy task, achieving class-leading combined accuracy of 75%.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64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5" y="391629"/>
            <a:ext cx="4455123" cy="1325563"/>
          </a:xfrm>
        </p:spPr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Word Similarity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7" y="1983978"/>
            <a:ext cx="5206260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69" y="1983978"/>
            <a:ext cx="4737100" cy="4140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973969" y="357722"/>
            <a:ext cx="44551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Named Entity 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754" y="6534834"/>
            <a:ext cx="904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blog.acolyer.org</a:t>
            </a:r>
            <a:r>
              <a:rPr lang="en-US" dirty="0"/>
              <a:t>/2016/04/22/glove-global-vectors-for-word-representation/</a:t>
            </a:r>
          </a:p>
        </p:txBody>
      </p:sp>
    </p:spTree>
    <p:extLst>
      <p:ext uri="{BB962C8B-B14F-4D97-AF65-F5344CB8AC3E}">
        <p14:creationId xmlns:p14="http://schemas.microsoft.com/office/powerpoint/2010/main" val="1000483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GloVe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 vs. CBOW/Skip-Gram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1690688"/>
            <a:ext cx="8481944" cy="4418295"/>
          </a:xfrm>
        </p:spPr>
      </p:pic>
      <p:sp>
        <p:nvSpPr>
          <p:cNvPr id="5" name="Rectangle 4"/>
          <p:cNvSpPr/>
          <p:nvPr/>
        </p:nvSpPr>
        <p:spPr>
          <a:xfrm>
            <a:off x="249754" y="6534834"/>
            <a:ext cx="904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blog.acolyer.org</a:t>
            </a:r>
            <a:r>
              <a:rPr lang="en-US" dirty="0"/>
              <a:t>/2016/04/22/glove-global-vectors-for-word-representation/</a:t>
            </a:r>
          </a:p>
        </p:txBody>
      </p:sp>
    </p:spTree>
    <p:extLst>
      <p:ext uri="{BB962C8B-B14F-4D97-AF65-F5344CB8AC3E}">
        <p14:creationId xmlns:p14="http://schemas.microsoft.com/office/powerpoint/2010/main" val="1179796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733" y="444924"/>
            <a:ext cx="10353762" cy="794439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733" y="1747259"/>
            <a:ext cx="10353762" cy="4058751"/>
          </a:xfrm>
        </p:spPr>
        <p:txBody>
          <a:bodyPr>
            <a:noAutofit/>
          </a:bodyPr>
          <a:lstStyle/>
          <a:p>
            <a:pPr marL="551250" indent="-514350">
              <a:buAutoNum type="arabicPeriod"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Word Similarity</a:t>
            </a:r>
          </a:p>
          <a:p>
            <a:pPr marL="36900" indent="0">
              <a:buNone/>
            </a:pPr>
            <a:r>
              <a:rPr lang="en-IN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Classic Methods:  Edit Distance, WordNet, Porter’s Stemmer, Lemmatization using dictionaries</a:t>
            </a:r>
            <a:endParaRPr lang="en-IN" sz="3200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Easily identifies similar words and synonyms since they occur in similar contexts</a:t>
            </a: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Stemming (thought -&gt; think) </a:t>
            </a: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Inflections, Tense forms</a:t>
            </a:r>
          </a:p>
          <a:p>
            <a:pPr lvl="1"/>
            <a:r>
              <a:rPr lang="en-IN" sz="2000" i="1" dirty="0" err="1">
                <a:latin typeface="Georgia" charset="0"/>
                <a:ea typeface="Georgia" charset="0"/>
                <a:cs typeface="Georgia" charset="0"/>
              </a:rPr>
              <a:t>eg</a:t>
            </a:r>
            <a:r>
              <a:rPr lang="en-IN" sz="2000" i="1" dirty="0">
                <a:latin typeface="Georgia" charset="0"/>
                <a:ea typeface="Georgia" charset="0"/>
                <a:cs typeface="Georgia" charset="0"/>
              </a:rPr>
              <a:t>. Think, thought, ponder, pondering,</a:t>
            </a:r>
          </a:p>
          <a:p>
            <a:pPr lvl="1"/>
            <a:r>
              <a:rPr lang="en-IN" sz="2000" i="1" dirty="0" err="1">
                <a:latin typeface="Georgia" charset="0"/>
                <a:ea typeface="Georgia" charset="0"/>
                <a:cs typeface="Georgia" charset="0"/>
              </a:rPr>
              <a:t>eg</a:t>
            </a:r>
            <a:r>
              <a:rPr lang="en-IN" sz="2000" i="1" dirty="0">
                <a:latin typeface="Georgia" charset="0"/>
                <a:ea typeface="Georgia" charset="0"/>
                <a:cs typeface="Georgia" charset="0"/>
              </a:rPr>
              <a:t>. Plane, Aircraft, Flight</a:t>
            </a: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19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733" y="334849"/>
            <a:ext cx="10353762" cy="794439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625"/>
            <a:ext cx="11155680" cy="4351338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2. Machine Translation</a:t>
            </a:r>
          </a:p>
          <a:p>
            <a:pPr marL="36900" indent="0">
              <a:buNone/>
            </a:pPr>
            <a:r>
              <a:rPr lang="en-IN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Classic Methods :  Rule-based machine translation, morphological transformation</a:t>
            </a:r>
            <a:endParaRPr lang="en-IN" sz="3200" dirty="0">
              <a:solidFill>
                <a:srgbClr val="FF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32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052" name="Picture 4" descr="http://colah.github.io/posts/2014-07-NLP-RNNs-Representations/img/Socher-BillingualTS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8" y="2652832"/>
            <a:ext cx="5126823" cy="386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0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733" y="334849"/>
            <a:ext cx="10353762" cy="794439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733" y="1383665"/>
            <a:ext cx="10515600" cy="4351338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3.  Part-of-Speech and Named Entity Recognition</a:t>
            </a:r>
          </a:p>
          <a:p>
            <a:pPr marL="36900" indent="0">
              <a:buNone/>
            </a:pPr>
            <a:r>
              <a:rPr lang="en-IN" dirty="0">
                <a:solidFill>
                  <a:srgbClr val="FF0000"/>
                </a:solidFill>
                <a:effectLst/>
                <a:latin typeface="Georgia" charset="0"/>
                <a:ea typeface="Georgia" charset="0"/>
                <a:cs typeface="Georgia" charset="0"/>
              </a:rPr>
              <a:t>Classic Methods:  Sequential Models (MEMM, Conditional Random Fields),  Logistic Regression</a:t>
            </a:r>
            <a:endParaRPr lang="en-IN" sz="3200" dirty="0">
              <a:solidFill>
                <a:srgbClr val="FF0000"/>
              </a:solidFill>
              <a:effectLst/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32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65" y="2880736"/>
            <a:ext cx="8258779" cy="34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9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733" y="334849"/>
            <a:ext cx="10353762" cy="794439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985"/>
            <a:ext cx="10515600" cy="4351338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4. Relation Extraction</a:t>
            </a:r>
          </a:p>
          <a:p>
            <a:pPr marL="36900" indent="0">
              <a:buNone/>
            </a:pPr>
            <a:r>
              <a:rPr lang="en-IN" dirty="0">
                <a:solidFill>
                  <a:srgbClr val="FF0000"/>
                </a:solidFill>
                <a:effectLst/>
                <a:latin typeface="Georgia" charset="0"/>
                <a:ea typeface="Georgia" charset="0"/>
                <a:cs typeface="Georgia" charset="0"/>
              </a:rPr>
              <a:t>Classic Methods : </a:t>
            </a:r>
            <a:r>
              <a:rPr lang="en-IN" dirty="0" err="1">
                <a:solidFill>
                  <a:srgbClr val="FF0000"/>
                </a:solidFill>
                <a:effectLst/>
                <a:latin typeface="Georgia" charset="0"/>
                <a:ea typeface="Georgia" charset="0"/>
                <a:cs typeface="Georgia" charset="0"/>
              </a:rPr>
              <a:t>OpenIE</a:t>
            </a:r>
            <a:r>
              <a:rPr lang="en-IN" dirty="0">
                <a:solidFill>
                  <a:srgbClr val="FF0000"/>
                </a:solidFill>
                <a:effectLst/>
                <a:latin typeface="Georgia" charset="0"/>
                <a:ea typeface="Georgia" charset="0"/>
                <a:cs typeface="Georgia" charset="0"/>
              </a:rPr>
              <a:t>, Linear programing models, Bootstrapping</a:t>
            </a:r>
            <a:endParaRPr lang="en-IN" sz="32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73" y="2792085"/>
            <a:ext cx="8599465" cy="35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6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733" y="334849"/>
            <a:ext cx="10353762" cy="794439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4" y="1435616"/>
            <a:ext cx="5111551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5. Sentiment Analysis</a:t>
            </a:r>
          </a:p>
          <a:p>
            <a:pPr marL="36900" indent="0">
              <a:buNone/>
            </a:pPr>
            <a:r>
              <a:rPr lang="en-IN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Classic Methods : Naive Bayes, Random Forests/SVM</a:t>
            </a:r>
          </a:p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Classifying sentences as positive and negative</a:t>
            </a:r>
          </a:p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Building sentiment lexicons using seed sentiment sets</a:t>
            </a:r>
          </a:p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No need for classifiers, we can just use cosine distances to compare unseen reviews to known reviews.</a:t>
            </a:r>
          </a:p>
          <a:p>
            <a:endParaRPr lang="en-IN" u="sng" dirty="0">
              <a:latin typeface="Georgia" charset="0"/>
              <a:ea typeface="Georgia" charset="0"/>
              <a:cs typeface="Georgia" charset="0"/>
            </a:endParaRPr>
          </a:p>
          <a:p>
            <a:endParaRPr lang="en-IN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845" y="2590799"/>
            <a:ext cx="6790155" cy="36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7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39" y="275608"/>
            <a:ext cx="10353762" cy="970450"/>
          </a:xfrm>
        </p:spPr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Applications of Word Vectors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7272" y="1246058"/>
            <a:ext cx="11279448" cy="4616834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6. Co-reference Resolution</a:t>
            </a:r>
          </a:p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Chaining entity mentions across multiple documents  - can we find and unify the multiple contexts in which mentions occurs?</a:t>
            </a:r>
          </a:p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7. Clustering</a:t>
            </a:r>
          </a:p>
          <a:p>
            <a:pPr marL="36900" indent="0">
              <a:buNone/>
            </a:pPr>
            <a:r>
              <a:rPr lang="en-IN" dirty="0">
                <a:latin typeface="Georgia" charset="0"/>
                <a:ea typeface="Georgia" charset="0"/>
                <a:cs typeface="Georgia" charset="0"/>
              </a:rPr>
              <a:t>Words in the same class naturally occur in similar contexts,  and this feature vector can directly be used with clustering algorithms (K-Means, HC agglomerative, EM, SOM). </a:t>
            </a:r>
          </a:p>
          <a:p>
            <a:pPr marL="36900" indent="0">
              <a:buNone/>
            </a:pPr>
            <a:r>
              <a:rPr lang="en-IN" sz="3200" b="1" dirty="0">
                <a:latin typeface="Georgia" charset="0"/>
                <a:ea typeface="Georgia" charset="0"/>
                <a:cs typeface="Georgia" charset="0"/>
              </a:rPr>
              <a:t>8. Semantic Analysis of Documents</a:t>
            </a:r>
          </a:p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Build word distributions for various topics, etc.</a:t>
            </a:r>
          </a:p>
          <a:p>
            <a:endParaRPr lang="en-IN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3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20262" y="380890"/>
            <a:ext cx="11101552" cy="1325563"/>
          </a:xfrm>
        </p:spPr>
        <p:txBody>
          <a:bodyPr/>
          <a:lstStyle/>
          <a:p>
            <a:pPr eaLnBrk="1" hangingPunct="1"/>
            <a:r>
              <a:rPr lang="en-US" altLang="en-US" b="1" dirty="0" err="1">
                <a:latin typeface="Georgia" panose="02040502050405020303" pitchFamily="18" charset="0"/>
              </a:rPr>
              <a:t>Jaccard</a:t>
            </a:r>
            <a:r>
              <a:rPr lang="en-US" altLang="en-US" b="1" dirty="0">
                <a:latin typeface="Georgia" panose="02040502050405020303" pitchFamily="18" charset="0"/>
              </a:rPr>
              <a:t> Coefficient: Scoring Example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What is the query-document match score that the </a:t>
            </a:r>
            <a:r>
              <a:rPr lang="en-US" altLang="en-US" dirty="0" err="1">
                <a:latin typeface="Georgia" panose="02040502050405020303" pitchFamily="18" charset="0"/>
              </a:rPr>
              <a:t>Jaccard</a:t>
            </a:r>
            <a:r>
              <a:rPr lang="en-US" altLang="en-US" dirty="0">
                <a:latin typeface="Georgia" panose="02040502050405020303" pitchFamily="18" charset="0"/>
              </a:rPr>
              <a:t> coefficient computes for each of the two documents below?</a:t>
            </a:r>
          </a:p>
          <a:p>
            <a:pPr eaLnBrk="1" hangingPunct="1"/>
            <a:r>
              <a:rPr lang="en-US" altLang="en-US" u="sng" dirty="0">
                <a:latin typeface="Georgia" panose="02040502050405020303" pitchFamily="18" charset="0"/>
              </a:rPr>
              <a:t>Query</a:t>
            </a:r>
            <a:r>
              <a:rPr lang="en-US" altLang="en-US" dirty="0">
                <a:latin typeface="Georgia" panose="02040502050405020303" pitchFamily="18" charset="0"/>
              </a:rPr>
              <a:t>: </a:t>
            </a:r>
            <a:r>
              <a:rPr lang="en-US" altLang="en-US" i="1" dirty="0">
                <a:latin typeface="Georgia" panose="02040502050405020303" pitchFamily="18" charset="0"/>
              </a:rPr>
              <a:t>ides of march</a:t>
            </a:r>
          </a:p>
          <a:p>
            <a:pPr eaLnBrk="1" hangingPunct="1"/>
            <a:r>
              <a:rPr lang="en-US" altLang="en-US" u="sng" dirty="0">
                <a:latin typeface="Georgia" panose="02040502050405020303" pitchFamily="18" charset="0"/>
              </a:rPr>
              <a:t>Document</a:t>
            </a:r>
            <a:r>
              <a:rPr lang="en-US" altLang="en-US" dirty="0">
                <a:latin typeface="Georgia" panose="02040502050405020303" pitchFamily="18" charset="0"/>
              </a:rPr>
              <a:t> 1: </a:t>
            </a:r>
            <a:r>
              <a:rPr lang="en-US" altLang="en-US" i="1" dirty="0" err="1">
                <a:latin typeface="Georgia" panose="02040502050405020303" pitchFamily="18" charset="0"/>
              </a:rPr>
              <a:t>caesar</a:t>
            </a:r>
            <a:r>
              <a:rPr lang="en-US" altLang="en-US" i="1" dirty="0">
                <a:latin typeface="Georgia" panose="02040502050405020303" pitchFamily="18" charset="0"/>
              </a:rPr>
              <a:t> died in march</a:t>
            </a:r>
          </a:p>
          <a:p>
            <a:pPr eaLnBrk="1" hangingPunct="1"/>
            <a:r>
              <a:rPr lang="en-US" altLang="en-US" u="sng" dirty="0">
                <a:latin typeface="Georgia" panose="02040502050405020303" pitchFamily="18" charset="0"/>
              </a:rPr>
              <a:t>Document</a:t>
            </a:r>
            <a:r>
              <a:rPr lang="en-US" altLang="en-US" dirty="0">
                <a:latin typeface="Georgia" panose="02040502050405020303" pitchFamily="18" charset="0"/>
              </a:rPr>
              <a:t> 2: </a:t>
            </a:r>
            <a:r>
              <a:rPr lang="en-US" altLang="en-US" i="1" dirty="0">
                <a:latin typeface="Georgia" panose="02040502050405020303" pitchFamily="18" charset="0"/>
              </a:rPr>
              <a:t>the long march</a:t>
            </a:r>
            <a:endParaRPr lang="en-US" altLang="en-US" u="sng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426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eorgia" charset="0"/>
                <a:ea typeface="Georgia" charset="0"/>
                <a:cs typeface="Georgia" charset="0"/>
              </a:rPr>
              <a:t>Reference Materials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12" y="1771086"/>
            <a:ext cx="10353762" cy="4058751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Deep Learning for NLP by Richard </a:t>
            </a:r>
            <a:r>
              <a:rPr lang="en-IN" sz="2400" dirty="0" err="1">
                <a:latin typeface="Georgia" charset="0"/>
                <a:ea typeface="Georgia" charset="0"/>
                <a:cs typeface="Georgia" charset="0"/>
              </a:rPr>
              <a:t>Socher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  <a:hlinkClick r:id="rId2"/>
              </a:rPr>
              <a:t>http://cs224d.stanford.edu/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Tutorial and Visualization tool by Xin </a:t>
            </a:r>
            <a:r>
              <a:rPr lang="en-IN" sz="2400" dirty="0" err="1">
                <a:latin typeface="Georgia" charset="0"/>
                <a:ea typeface="Georgia" charset="0"/>
                <a:cs typeface="Georgia" charset="0"/>
              </a:rPr>
              <a:t>Rong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  <a:hlinkClick r:id="rId3"/>
              </a:rPr>
              <a:t>http://www-personal.umich.edu/~ronxin/pdf/w2vexp.pdf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Word2vec in </a:t>
            </a:r>
            <a:r>
              <a:rPr lang="en-IN" sz="2400" dirty="0" err="1">
                <a:latin typeface="Georgia" charset="0"/>
                <a:ea typeface="Georgia" charset="0"/>
                <a:cs typeface="Georgia" charset="0"/>
              </a:rPr>
              <a:t>Gensim</a:t>
            </a:r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 by </a:t>
            </a: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Radim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Řehůřek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  <a:hlinkClick r:id="rId4"/>
              </a:rPr>
              <a:t>http://rare-technologies.com/deep-learning-with-word2vec-and-gensim/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r>
              <a:rPr lang="en-IN" sz="2400" dirty="0">
                <a:latin typeface="Georgia" charset="0"/>
                <a:ea typeface="Georgia" charset="0"/>
                <a:cs typeface="Georgia" charset="0"/>
              </a:rPr>
              <a:t>Word2Vec </a:t>
            </a:r>
            <a:r>
              <a:rPr lang="en-IN" sz="2400" dirty="0" err="1">
                <a:latin typeface="Georgia" charset="0"/>
                <a:ea typeface="Georgia" charset="0"/>
                <a:cs typeface="Georgia" charset="0"/>
              </a:rPr>
              <a:t>Youtube</a:t>
            </a:r>
            <a:r>
              <a:rPr lang="en-IN" sz="2400">
                <a:latin typeface="Georgia" charset="0"/>
                <a:ea typeface="Georgia" charset="0"/>
                <a:cs typeface="Georgia" charset="0"/>
              </a:rPr>
              <a:t> Link:</a:t>
            </a: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r>
              <a:rPr lang="en-IN" sz="2400" dirty="0">
                <a:latin typeface="Georgia" charset="0"/>
                <a:ea typeface="Georgia" charset="0"/>
                <a:cs typeface="Georgia" charset="0"/>
                <a:hlinkClick r:id="rId5"/>
              </a:rPr>
              <a:t>https://www.youtube.com/watch?v=64qSgA66P-8</a:t>
            </a: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IN" sz="2400" dirty="0">
              <a:latin typeface="Georgia" charset="0"/>
              <a:ea typeface="Georgia" charset="0"/>
              <a:cs typeface="Georgia" charset="0"/>
            </a:endParaRPr>
          </a:p>
          <a:p>
            <a:pPr marL="36900" indent="0">
              <a:buNone/>
            </a:pP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6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Binary Term-Document Incidence Matrix</a:t>
            </a:r>
          </a:p>
        </p:txBody>
      </p:sp>
      <p:graphicFrame>
        <p:nvGraphicFramePr>
          <p:cNvPr id="13315" name="Object 1028"/>
          <p:cNvGraphicFramePr>
            <a:graphicFrameLocks noGrp="1" noChangeAspect="1"/>
          </p:cNvGraphicFramePr>
          <p:nvPr>
            <p:ph idx="1"/>
          </p:nvPr>
        </p:nvGraphicFramePr>
        <p:xfrm>
          <a:off x="1524000" y="1985964"/>
          <a:ext cx="9101138" cy="334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4" imgW="9791852" imgH="3596678" progId="Excel.Sheet.8">
                  <p:embed/>
                </p:oleObj>
              </mc:Choice>
              <mc:Fallback>
                <p:oleObj name="Worksheet" r:id="rId4" imgW="9791852" imgH="3596678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85964"/>
                        <a:ext cx="9101138" cy="334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5486401"/>
            <a:ext cx="8087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Georgia" panose="02040502050405020303" pitchFamily="18" charset="0"/>
              </a:rPr>
              <a:t>Each document is represented by a binary vector ∈ {0,1}</a:t>
            </a:r>
            <a:r>
              <a:rPr lang="en-US" altLang="en-US" baseline="30000" dirty="0">
                <a:latin typeface="Georgia" panose="02040502050405020303" pitchFamily="18" charset="0"/>
              </a:rPr>
              <a:t>|V|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/>
            <a:fld id="{BEF45EA7-4D0C-42E7-811A-579A309952D7}" type="slidenum">
              <a:rPr lang="en-US" altLang="en-US" sz="14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1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2382</TotalTime>
  <Words>3781</Words>
  <Application>Microsoft Office PowerPoint</Application>
  <PresentationFormat>Widescreen</PresentationFormat>
  <Paragraphs>649</Paragraphs>
  <Slides>80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101" baseType="lpstr">
      <vt:lpstr>Gulim</vt:lpstr>
      <vt:lpstr>MS PGothic</vt:lpstr>
      <vt:lpstr>PMingLiU</vt:lpstr>
      <vt:lpstr>宋体</vt:lpstr>
      <vt:lpstr>Arial</vt:lpstr>
      <vt:lpstr>Calibri</vt:lpstr>
      <vt:lpstr>Calibri Light</vt:lpstr>
      <vt:lpstr>Cambria Math</vt:lpstr>
      <vt:lpstr>Garamond</vt:lpstr>
      <vt:lpstr>Georgia</vt:lpstr>
      <vt:lpstr>Lucida Sans</vt:lpstr>
      <vt:lpstr>Lucida Sans Unicode</vt:lpstr>
      <vt:lpstr>Symbol</vt:lpstr>
      <vt:lpstr>Tahoma</vt:lpstr>
      <vt:lpstr>Times</vt:lpstr>
      <vt:lpstr>Times New Roman</vt:lpstr>
      <vt:lpstr>Wingdings</vt:lpstr>
      <vt:lpstr>Wingdings 2</vt:lpstr>
      <vt:lpstr>Office Theme</vt:lpstr>
      <vt:lpstr>Worksheet</vt:lpstr>
      <vt:lpstr>Equation</vt:lpstr>
      <vt:lpstr>CS5560 Knowledge Discovery and Management Lecture 4 Information Retrieval  (TF-IDF,Word2Vec)</vt:lpstr>
      <vt:lpstr>Workflow</vt:lpstr>
      <vt:lpstr>Information Retrieval</vt:lpstr>
      <vt:lpstr>Information Retrieval</vt:lpstr>
      <vt:lpstr>Information Retrieval</vt:lpstr>
      <vt:lpstr>Vector Space Model:         Query-Document Matching Scores</vt:lpstr>
      <vt:lpstr>Jaccard Coefficient</vt:lpstr>
      <vt:lpstr>Jaccard Coefficient: Scoring Example</vt:lpstr>
      <vt:lpstr>Binary Term-Document Incidence Matrix</vt:lpstr>
      <vt:lpstr>Issues with Jaccard for Scoring</vt:lpstr>
      <vt:lpstr>Term-Document Count Matrices</vt:lpstr>
      <vt:lpstr>Term Frequency-Inverse Document Frequency (TF-IDF)</vt:lpstr>
      <vt:lpstr>TFIDF Vector (Document/Term)</vt:lpstr>
      <vt:lpstr>Term Frequency tf</vt:lpstr>
      <vt:lpstr>PowerPoint Presentation</vt:lpstr>
      <vt:lpstr>Example: Term Frequency</vt:lpstr>
      <vt:lpstr>Example: Term Frequency (2)</vt:lpstr>
      <vt:lpstr>Log-frequency Weighting</vt:lpstr>
      <vt:lpstr>Document Frequency</vt:lpstr>
      <vt:lpstr>Document Frequency, continued</vt:lpstr>
      <vt:lpstr>PowerPoint Presentation</vt:lpstr>
      <vt:lpstr>Example: Inverse Document Frequency (IDF)</vt:lpstr>
      <vt:lpstr>Example: TF &amp; IDF: Term Weight</vt:lpstr>
      <vt:lpstr>idf weight</vt:lpstr>
      <vt:lpstr>idf example, suppose N = 1 million</vt:lpstr>
      <vt:lpstr>tf-idf Weighting</vt:lpstr>
      <vt:lpstr>Binary → Count → Weight Matrix</vt:lpstr>
      <vt:lpstr>tf-idf Weighting (Variants)</vt:lpstr>
      <vt:lpstr>Documents as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 as Vectors</vt:lpstr>
      <vt:lpstr>What is “Similarity” of Vectors?</vt:lpstr>
      <vt:lpstr>Why Distance is a Bad Idea</vt:lpstr>
      <vt:lpstr>Length Normalization</vt:lpstr>
      <vt:lpstr>Cosine Similarity</vt:lpstr>
      <vt:lpstr>What is “Similarity” of Vectors?</vt:lpstr>
      <vt:lpstr>cosine(query, document)</vt:lpstr>
      <vt:lpstr>Example: Similarity (SaS, PaP, WH)</vt:lpstr>
      <vt:lpstr>Example: Cosine Similarity (SaS, PaP, WH)</vt:lpstr>
      <vt:lpstr>Weighting may Differ in              Queries vs Documents</vt:lpstr>
      <vt:lpstr>tf-idf example: ltn.lnc</vt:lpstr>
      <vt:lpstr>Summary – Vector Space Ranking</vt:lpstr>
      <vt:lpstr>Information Retrieval (word2vec, GloVe)</vt:lpstr>
      <vt:lpstr>PowerPoint Presentation</vt:lpstr>
      <vt:lpstr>What is “Similarity” of Vectors?</vt:lpstr>
      <vt:lpstr>What is “Similarity” of Vectors?</vt:lpstr>
      <vt:lpstr>Building these magical vectors . . . </vt:lpstr>
      <vt:lpstr>Co-occurrence Matrix with Singular Value Decomposition</vt:lpstr>
      <vt:lpstr>Building a Co-occurrence Matrix</vt:lpstr>
      <vt:lpstr>Dimension Reduction using      Singular Value Decomposition (SVD)</vt:lpstr>
      <vt:lpstr>Singular Value Decomposition (SVD)</vt:lpstr>
      <vt:lpstr>PowerPoint Presentation</vt:lpstr>
      <vt:lpstr>word2vec</vt:lpstr>
      <vt:lpstr>Word2Vec</vt:lpstr>
      <vt:lpstr>Word2Vec</vt:lpstr>
      <vt:lpstr>Architecture</vt:lpstr>
      <vt:lpstr>Context Windows</vt:lpstr>
      <vt:lpstr>Training Data</vt:lpstr>
      <vt:lpstr>PowerPoint Presentation</vt:lpstr>
      <vt:lpstr>Word2Vec: Learning about Word Association </vt:lpstr>
      <vt:lpstr>Word2Vec: Learning about Word Association </vt:lpstr>
      <vt:lpstr>PowerPoint Presentation</vt:lpstr>
      <vt:lpstr>Global Vectors for Word Representation (GloVe)</vt:lpstr>
      <vt:lpstr>Global Vectors for Word Representation (GloVe)</vt:lpstr>
      <vt:lpstr>Global Vectors for Word Representation (GloVe)</vt:lpstr>
      <vt:lpstr>Word Analogy Task Results</vt:lpstr>
      <vt:lpstr>Word Similarity</vt:lpstr>
      <vt:lpstr>GloVe vs. CBOW/Skip-Gram</vt:lpstr>
      <vt:lpstr>Applications of Word Vectors</vt:lpstr>
      <vt:lpstr>Applications of Word Vectors</vt:lpstr>
      <vt:lpstr>Applications of Word Vectors</vt:lpstr>
      <vt:lpstr>Applications of Word Vectors</vt:lpstr>
      <vt:lpstr>Applications of Word Vectors</vt:lpstr>
      <vt:lpstr>Applications of Word Vectors</vt:lpstr>
      <vt:lpstr>Reference Materials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CS5560 Knowledge Discovery and Management Lecture 4</dc:title>
  <dc:creator>Lee, Yugyung</dc:creator>
  <cp:lastModifiedBy>Chandra Shekar, Mayanka (UMKC-Student)</cp:lastModifiedBy>
  <cp:revision>31</cp:revision>
  <dcterms:created xsi:type="dcterms:W3CDTF">2016-06-21T02:33:45Z</dcterms:created>
  <dcterms:modified xsi:type="dcterms:W3CDTF">2018-09-18T20:36:51Z</dcterms:modified>
</cp:coreProperties>
</file>